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3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k-SK" sz="1800" b="0" strike="noStrike" spc="-1">
                <a:solidFill>
                  <a:srgbClr val="000000"/>
                </a:solidFill>
                <a:latin typeface="Calibri"/>
              </a:rPr>
              <a:t>Kliknúť pre presun snímky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2000" b="0" strike="noStrike" spc="-1">
                <a:latin typeface="Arial"/>
              </a:rPr>
              <a:t>Kliknúť pre úpravu formátu poznámok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sk-SK" sz="1400" b="0" strike="noStrike" spc="-1"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sk-SK" sz="1400" b="0" strike="noStrike" spc="-1">
                <a:latin typeface="Times New Roman"/>
              </a:rPr>
              <a:t> 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2A5112D-D2DD-4196-87B7-DFCE565BBB7C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4608BAC-1A96-4F73-8599-6D0FA176816D}" type="slidenum">
              <a:rPr lang="sk-SK" sz="1200" b="0" strike="noStrike" spc="-1">
                <a:solidFill>
                  <a:srgbClr val="000000"/>
                </a:solidFill>
                <a:latin typeface="Candara"/>
              </a:rPr>
              <a:t>1</a:t>
            </a:fld>
            <a:endParaRPr lang="sk-SK" sz="1200" b="0" strike="noStrike" spc="-1">
              <a:latin typeface="Times New Roman"/>
            </a:endParaRPr>
          </a:p>
        </p:txBody>
      </p:sp>
      <p:sp>
        <p:nvSpPr>
          <p:cNvPr id="13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0275" cy="3381375"/>
          </a:xfrm>
          <a:prstGeom prst="rect">
            <a:avLst/>
          </a:prstGeom>
        </p:spPr>
      </p:sp>
      <p:sp>
        <p:nvSpPr>
          <p:cNvPr id="137" name="CustomShape 3"/>
          <p:cNvSpPr/>
          <p:nvPr/>
        </p:nvSpPr>
        <p:spPr>
          <a:xfrm>
            <a:off x="689040" y="4822920"/>
            <a:ext cx="5508360" cy="39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B3B2E9C-3BA2-4523-A818-4006C4C004BB}" type="datetime">
              <a:rPr lang="sk-SK" sz="1200" b="0" strike="noStrike" spc="-1">
                <a:solidFill>
                  <a:srgbClr val="8B8B8B"/>
                </a:solidFill>
                <a:latin typeface="Calibri"/>
              </a:rPr>
              <a:t>18. 10. 2023</a:t>
            </a:fld>
            <a:endParaRPr lang="sk-SK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sk-SK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D731062-1BE5-4999-B6C3-3B21A8A4A6B3}" type="slidenum">
              <a:rPr lang="sk-SK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sk-SK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k-SK" sz="1800" b="0" strike="noStrike" spc="-1">
                <a:solidFill>
                  <a:srgbClr val="000000"/>
                </a:solidFill>
                <a:latin typeface="Calibri"/>
              </a:rPr>
              <a:t>Kliknúť na úpravu formátu textu titulku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800" b="0" strike="noStrike" spc="-1">
                <a:solidFill>
                  <a:srgbClr val="000000"/>
                </a:solidFill>
                <a:latin typeface="Calibri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latin typeface="Calibri Light"/>
              </a:rPr>
              <a:t>Upravte štýly predlohy textu</a:t>
            </a:r>
            <a:endParaRPr lang="sk-SK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strike="noStrike" spc="-1">
                <a:solidFill>
                  <a:srgbClr val="000000"/>
                </a:solidFill>
                <a:latin typeface="Calibri"/>
              </a:rPr>
              <a:t>Upravte štýl predlohy textu.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</a:rPr>
              <a:t>Tretia úroveň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</a:rPr>
              <a:t>Štvrtá úroveň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</a:rPr>
              <a:t>Piata úroveň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BADF87F-631B-4CF2-8285-123A7D804F19}" type="datetime">
              <a:rPr lang="sk-SK" sz="1200" b="0" strike="noStrike" spc="-1">
                <a:solidFill>
                  <a:srgbClr val="8B8B8B"/>
                </a:solidFill>
                <a:latin typeface="Calibri"/>
              </a:rPr>
              <a:t>18. 10. 2023</a:t>
            </a:fld>
            <a:endParaRPr lang="sk-SK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sk-SK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0C3731-61FF-41BC-AEEC-BE86B1484202}" type="slidenum">
              <a:rPr lang="sk-SK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sk-SK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41560" y="2304000"/>
            <a:ext cx="11782440" cy="238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857160" indent="-856800" algn="ctr">
              <a:lnSpc>
                <a:spcPct val="90000"/>
              </a:lnSpc>
              <a:buClr>
                <a:srgbClr val="FFC000"/>
              </a:buClr>
              <a:buFont typeface="Wingdings" charset="2"/>
              <a:buChar char=""/>
            </a:pPr>
            <a:r>
              <a:rPr lang="sk-SK" sz="6600" b="1" strike="noStrike" spc="-1" dirty="0" err="1">
                <a:solidFill>
                  <a:srgbClr val="FFC000"/>
                </a:solidFill>
                <a:latin typeface="Candara"/>
                <a:ea typeface="Microsoft YaHei"/>
              </a:rPr>
              <a:t>Participatívny</a:t>
            </a:r>
            <a:r>
              <a:rPr lang="sk-SK" sz="6600" b="1" strike="noStrike" spc="-1" dirty="0">
                <a:solidFill>
                  <a:srgbClr val="FFC000"/>
                </a:solidFill>
                <a:latin typeface="Candara"/>
                <a:ea typeface="Microsoft YaHei"/>
              </a:rPr>
              <a:t> rozpočet</a:t>
            </a:r>
            <a:endParaRPr lang="sk-SK" sz="66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sk-SK" sz="2800" b="1" strike="noStrike" spc="-1" dirty="0">
                <a:solidFill>
                  <a:srgbClr val="FF0000"/>
                </a:solidFill>
                <a:latin typeface="Bodoni MT"/>
                <a:ea typeface="Microsoft YaHei"/>
              </a:rPr>
              <a:t>Tanec nás spája</a:t>
            </a:r>
            <a:endParaRPr lang="sk-SK" sz="2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sk-SK" sz="6600" b="1" strike="noStrike" spc="-1" dirty="0">
                <a:solidFill>
                  <a:srgbClr val="009240"/>
                </a:solidFill>
                <a:latin typeface="Candara"/>
                <a:ea typeface="Microsoft YaHei"/>
              </a:rPr>
              <a:t>2023-2024</a:t>
            </a:r>
            <a:endParaRPr lang="sk-SK" sz="6600" b="0" strike="noStrike" spc="-1" dirty="0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0" y="790560"/>
            <a:ext cx="12189960" cy="447480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90" name="CustomShape 3"/>
          <p:cNvSpPr/>
          <p:nvPr/>
        </p:nvSpPr>
        <p:spPr>
          <a:xfrm>
            <a:off x="0" y="593640"/>
            <a:ext cx="12189960" cy="447480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pic>
        <p:nvPicPr>
          <p:cNvPr id="91" name="Picture 5"/>
          <p:cNvPicPr/>
          <p:nvPr/>
        </p:nvPicPr>
        <p:blipFill>
          <a:blip r:embed="rId3"/>
          <a:stretch/>
        </p:blipFill>
        <p:spPr>
          <a:xfrm>
            <a:off x="5232240" y="223920"/>
            <a:ext cx="1775880" cy="2028600"/>
          </a:xfrm>
          <a:prstGeom prst="rect">
            <a:avLst/>
          </a:prstGeom>
          <a:ln>
            <a:noFill/>
          </a:ln>
        </p:spPr>
      </p:pic>
      <p:sp>
        <p:nvSpPr>
          <p:cNvPr id="92" name="CustomShape 4"/>
          <p:cNvSpPr/>
          <p:nvPr/>
        </p:nvSpPr>
        <p:spPr>
          <a:xfrm>
            <a:off x="0" y="6294600"/>
            <a:ext cx="12189960" cy="131400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93" name="CustomShape 5"/>
          <p:cNvSpPr/>
          <p:nvPr/>
        </p:nvSpPr>
        <p:spPr>
          <a:xfrm>
            <a:off x="0" y="6202440"/>
            <a:ext cx="12189960" cy="144000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">
        <p:fade/>
      </p:transition>
    </mc:Choice>
    <mc:Fallback xmlns="" xmlns:p15="http://schemas.microsoft.com/office/powerpoint/2012/main">
      <p:transition spd="med" advTm="5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6060960"/>
            <a:ext cx="12191760" cy="447480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95" name="CustomShape 2"/>
          <p:cNvSpPr/>
          <p:nvPr/>
        </p:nvSpPr>
        <p:spPr>
          <a:xfrm>
            <a:off x="0" y="5864400"/>
            <a:ext cx="12191760" cy="447480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pic>
        <p:nvPicPr>
          <p:cNvPr id="96" name="Obrázok 5"/>
          <p:cNvPicPr/>
          <p:nvPr/>
        </p:nvPicPr>
        <p:blipFill>
          <a:blip r:embed="rId2"/>
          <a:stretch/>
        </p:blipFill>
        <p:spPr>
          <a:xfrm>
            <a:off x="10961640" y="5553000"/>
            <a:ext cx="1042560" cy="1188720"/>
          </a:xfrm>
          <a:prstGeom prst="rect">
            <a:avLst/>
          </a:prstGeom>
          <a:ln>
            <a:noFill/>
          </a:ln>
        </p:spPr>
      </p:pic>
      <p:sp>
        <p:nvSpPr>
          <p:cNvPr id="97" name="TextShape 3"/>
          <p:cNvSpPr txBox="1"/>
          <p:nvPr/>
        </p:nvSpPr>
        <p:spPr>
          <a:xfrm>
            <a:off x="288000" y="720000"/>
            <a:ext cx="9720000" cy="2401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Všetky deti majú nárok na radosť z pohybu a umelecké vyjadrenie.</a:t>
            </a:r>
            <a:endParaRPr lang="sk-SK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Deti so zdravotným a mentálnym ochorením majú menšie možnosti </a:t>
            </a:r>
            <a:endParaRPr lang="sk-SK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umeleckého vyjadrovania.</a:t>
            </a:r>
            <a:endParaRPr lang="sk-SK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Malá možnosť realizovať sa pomocou hudby a tanca.</a:t>
            </a:r>
            <a:endParaRPr lang="sk-SK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Menšie možnosti = málo potrebných zručností. </a:t>
            </a:r>
            <a:endParaRPr lang="sk-SK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 </a:t>
            </a:r>
            <a:endParaRPr lang="sk-SK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</a:pPr>
            <a:endParaRPr lang="sk-SK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88000" y="3121200"/>
            <a:ext cx="8352000" cy="223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Pravidelné stretnutia a tanečné ateliéry s choreografkou a hudobníkom. </a:t>
            </a:r>
            <a:endParaRPr lang="sk-SK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Zvýšenie pohybového repertoáru a osvojenie základov tanca.</a:t>
            </a:r>
            <a:endParaRPr lang="sk-SK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Zlepšenie psychického aj fyzického stavu.</a:t>
            </a:r>
            <a:endParaRPr lang="sk-SK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Ukázať širokej verejnosti, že všetky deti majú nárok na radosť z pohybu. </a:t>
            </a:r>
            <a:endParaRPr lang="sk-SK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Spoločná prezentácia umeleckého diela.  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pic>
        <p:nvPicPr>
          <p:cNvPr id="99" name="Obrázok 98"/>
          <p:cNvPicPr/>
          <p:nvPr/>
        </p:nvPicPr>
        <p:blipFill>
          <a:blip r:embed="rId3"/>
          <a:stretch/>
        </p:blipFill>
        <p:spPr>
          <a:xfrm>
            <a:off x="8928000" y="1199880"/>
            <a:ext cx="2878200" cy="1921320"/>
          </a:xfrm>
          <a:prstGeom prst="rect">
            <a:avLst/>
          </a:prstGeom>
          <a:ln>
            <a:noFill/>
          </a:ln>
        </p:spPr>
      </p:pic>
      <p:pic>
        <p:nvPicPr>
          <p:cNvPr id="100" name="Obrázok 99"/>
          <p:cNvPicPr/>
          <p:nvPr/>
        </p:nvPicPr>
        <p:blipFill>
          <a:blip r:embed="rId4"/>
          <a:stretch/>
        </p:blipFill>
        <p:spPr>
          <a:xfrm>
            <a:off x="8928360" y="3333600"/>
            <a:ext cx="2879640" cy="192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">
        <p:fade/>
      </p:transition>
    </mc:Choice>
    <mc:Fallback xmlns="" xmlns:p15="http://schemas.microsoft.com/office/powerpoint/2012/main">
      <p:transition spd="med" advTm="5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19120" y="258840"/>
            <a:ext cx="11153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sk-SK" sz="4400" b="1" strike="noStrike" spc="-1">
                <a:solidFill>
                  <a:srgbClr val="009240"/>
                </a:solidFill>
                <a:latin typeface="Candara"/>
              </a:rPr>
              <a:t>Cieľ projektu</a:t>
            </a:r>
            <a:endParaRPr lang="sk-SK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0" y="6060960"/>
            <a:ext cx="12191760" cy="447480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103" name="CustomShape 3"/>
          <p:cNvSpPr/>
          <p:nvPr/>
        </p:nvSpPr>
        <p:spPr>
          <a:xfrm>
            <a:off x="0" y="5864400"/>
            <a:ext cx="12191760" cy="447480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pic>
        <p:nvPicPr>
          <p:cNvPr id="104" name="Obrázok 5"/>
          <p:cNvPicPr/>
          <p:nvPr/>
        </p:nvPicPr>
        <p:blipFill>
          <a:blip r:embed="rId2"/>
          <a:stretch/>
        </p:blipFill>
        <p:spPr>
          <a:xfrm>
            <a:off x="10961640" y="5553000"/>
            <a:ext cx="1042560" cy="1188720"/>
          </a:xfrm>
          <a:prstGeom prst="rect">
            <a:avLst/>
          </a:prstGeom>
          <a:ln>
            <a:noFill/>
          </a:ln>
        </p:spPr>
      </p:pic>
      <p:sp>
        <p:nvSpPr>
          <p:cNvPr id="105" name="CustomShape 4"/>
          <p:cNvSpPr/>
          <p:nvPr/>
        </p:nvSpPr>
        <p:spPr>
          <a:xfrm>
            <a:off x="864000" y="1012320"/>
            <a:ext cx="10440000" cy="460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92"/>
              </a:spcBef>
            </a:pPr>
            <a:r>
              <a:rPr lang="sk-SK" sz="2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Hlavným cieľom projektu je poskytnutie nových možností pre deti s mentálnym a zdravotným ochorením v oblasti hudobno-tanečného umenia.                   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ts val="992"/>
              </a:spcBef>
            </a:pPr>
            <a:r>
              <a:rPr lang="sk-SK" sz="2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Vďaka spolupráci s profesionálnymi pedagógmi a choreografmi môžu deti získať potrebný základ. Po jeho vybudovaní bude dôležitým bodom integrácia detí do bežného vyučovacieho procesu.              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ts val="992"/>
              </a:spcBef>
            </a:pPr>
            <a:r>
              <a:rPr lang="sk-SK" sz="2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Súčasťou celého procesu bude aj spoločná príprava umeleckého diela, ktorej výstupnou časťou je verejná prezentácia. 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">
        <p:fade/>
      </p:transition>
    </mc:Choice>
    <mc:Fallback xmlns="" xmlns:p15="http://schemas.microsoft.com/office/powerpoint/2012/main">
      <p:transition spd="med" advTm="5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19120" y="186840"/>
            <a:ext cx="11153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sk-SK" sz="4400" b="1" strike="noStrike" spc="-1">
                <a:solidFill>
                  <a:srgbClr val="009240"/>
                </a:solidFill>
                <a:latin typeface="Candara"/>
              </a:rPr>
              <a:t>Aktivity projektu</a:t>
            </a:r>
            <a:endParaRPr lang="sk-SK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0" y="6060960"/>
            <a:ext cx="12191760" cy="447480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108" name="CustomShape 3"/>
          <p:cNvSpPr/>
          <p:nvPr/>
        </p:nvSpPr>
        <p:spPr>
          <a:xfrm>
            <a:off x="0" y="5864400"/>
            <a:ext cx="12191760" cy="447480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pic>
        <p:nvPicPr>
          <p:cNvPr id="109" name="Obrázok 5"/>
          <p:cNvPicPr/>
          <p:nvPr/>
        </p:nvPicPr>
        <p:blipFill>
          <a:blip r:embed="rId2"/>
          <a:stretch/>
        </p:blipFill>
        <p:spPr>
          <a:xfrm>
            <a:off x="10961640" y="5553000"/>
            <a:ext cx="1042560" cy="1188720"/>
          </a:xfrm>
          <a:prstGeom prst="rect">
            <a:avLst/>
          </a:prstGeom>
          <a:ln>
            <a:noFill/>
          </a:ln>
        </p:spPr>
      </p:pic>
      <p:sp>
        <p:nvSpPr>
          <p:cNvPr id="110" name="CustomShape 4"/>
          <p:cNvSpPr/>
          <p:nvPr/>
        </p:nvSpPr>
        <p:spPr>
          <a:xfrm>
            <a:off x="792000" y="936000"/>
            <a:ext cx="6768000" cy="48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sk-SK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2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Pravidelné stretnutia koordinované pedagógmi (2-3 mesiace).</a:t>
            </a:r>
            <a:endParaRPr lang="sk-SK" sz="2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2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Začlenenie detí do vyučovacieho procesu (2-3 mesiace, podľa potreby).</a:t>
            </a:r>
            <a:endParaRPr lang="sk-SK" sz="2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2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Kostýmové skúšky (1-2 dni).</a:t>
            </a:r>
            <a:endParaRPr lang="sk-SK" sz="2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2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Javiskové skúšky (1-2 dni).</a:t>
            </a:r>
            <a:endParaRPr lang="sk-SK" sz="2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2800" b="0" strike="noStrike" spc="-1" dirty="0">
                <a:solidFill>
                  <a:srgbClr val="000000"/>
                </a:solidFill>
                <a:latin typeface="Candara"/>
                <a:ea typeface="Times New Roman"/>
              </a:rPr>
              <a:t>Prezentácia predstavenia pred širokou verejnosťou.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800" b="0" strike="noStrike" spc="-1" dirty="0">
              <a:latin typeface="Arial"/>
            </a:endParaRPr>
          </a:p>
        </p:txBody>
      </p:sp>
      <p:pic>
        <p:nvPicPr>
          <p:cNvPr id="111" name="Obrázok 110"/>
          <p:cNvPicPr/>
          <p:nvPr/>
        </p:nvPicPr>
        <p:blipFill>
          <a:blip r:embed="rId3"/>
          <a:stretch/>
        </p:blipFill>
        <p:spPr>
          <a:xfrm>
            <a:off x="8208000" y="2284560"/>
            <a:ext cx="3384000" cy="225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">
        <p:fade/>
      </p:transition>
    </mc:Choice>
    <mc:Fallback xmlns="" xmlns:p15="http://schemas.microsoft.com/office/powerpoint/2012/main">
      <p:transition spd="med" advTm="5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396360" y="162000"/>
            <a:ext cx="11398680" cy="874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sk-SK" sz="4400" b="1" strike="noStrike" spc="-1">
                <a:solidFill>
                  <a:srgbClr val="009240"/>
                </a:solidFill>
                <a:latin typeface="Candara"/>
              </a:rPr>
              <a:t>Anotácia projektu</a:t>
            </a:r>
            <a:endParaRPr lang="sk-SK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5040" y="4557240"/>
            <a:ext cx="11457720" cy="11487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sk-SK" sz="1600" b="0" i="1" strike="noStrike" spc="-1">
                <a:solidFill>
                  <a:srgbClr val="000000"/>
                </a:solidFill>
                <a:latin typeface="Candara"/>
              </a:rPr>
              <a:t>Tanec nás spája: Poďme spoločne svetu ukázať, že každý má nárok na radosť z pohybu! Počas plánovaných tanečných ateliérov a stretnutí sa deti so zdravotným a mentálnym ochorením oboznámia so základmi tanca. Spolupracovať budú s profesionálnymi tanečníkmi a choreografmi. Zapojíme ich do bežného vyučovacieho procesu, kde sa stretnú so svojimi rovesníkmi a budú spoločne pracovať na príprave umeleckého diela, ktoré neskôr odprezentujú pred širokou verejnosťou.</a:t>
            </a:r>
            <a:endParaRPr lang="sk-SK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0" y="6060960"/>
            <a:ext cx="12191760" cy="447480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115" name="CustomShape 4"/>
          <p:cNvSpPr/>
          <p:nvPr/>
        </p:nvSpPr>
        <p:spPr>
          <a:xfrm>
            <a:off x="0" y="5864400"/>
            <a:ext cx="12191760" cy="447480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pic>
        <p:nvPicPr>
          <p:cNvPr id="116" name="Obrázok 5"/>
          <p:cNvPicPr/>
          <p:nvPr/>
        </p:nvPicPr>
        <p:blipFill>
          <a:blip r:embed="rId2"/>
          <a:stretch/>
        </p:blipFill>
        <p:spPr>
          <a:xfrm>
            <a:off x="11182680" y="5805000"/>
            <a:ext cx="821880" cy="937080"/>
          </a:xfrm>
          <a:prstGeom prst="rect">
            <a:avLst/>
          </a:prstGeom>
          <a:ln>
            <a:noFill/>
          </a:ln>
        </p:spPr>
      </p:pic>
      <p:sp>
        <p:nvSpPr>
          <p:cNvPr id="117" name="CustomShape 5"/>
          <p:cNvSpPr/>
          <p:nvPr/>
        </p:nvSpPr>
        <p:spPr>
          <a:xfrm>
            <a:off x="554760" y="1224000"/>
            <a:ext cx="743724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92"/>
              </a:spcBef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</a:rPr>
              <a:t>Predmetom projektu je integrácia detí so zdravotným a mentálnym postihnutím do odborného vyučovacieho procesu zameraného na hudobno-tanečné umenie.              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ts val="992"/>
              </a:spcBef>
            </a:pPr>
            <a:r>
              <a:rPr lang="sk-SK" sz="1800" b="0" strike="noStrike" spc="-1" dirty="0">
                <a:solidFill>
                  <a:srgbClr val="000000"/>
                </a:solidFill>
                <a:latin typeface="Candara"/>
              </a:rPr>
              <a:t>Cieľom je prezentácia spoločného tanečného predstavenia (umeleckého diela</a:t>
            </a:r>
            <a:r>
              <a:rPr lang="sk-SK" sz="1800" b="0" strike="noStrike" spc="-1">
                <a:solidFill>
                  <a:srgbClr val="000000"/>
                </a:solidFill>
                <a:latin typeface="Candara"/>
              </a:rPr>
              <a:t>).        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ts val="992"/>
              </a:spcBef>
            </a:pPr>
            <a:r>
              <a:rPr lang="sk-SK" sz="1800" b="0" strike="noStrike" spc="-1">
                <a:solidFill>
                  <a:srgbClr val="000000"/>
                </a:solidFill>
                <a:latin typeface="Candara"/>
              </a:rPr>
              <a:t>Projekt </a:t>
            </a:r>
            <a:r>
              <a:rPr lang="sk-SK" sz="1800" b="0" strike="noStrike" spc="-1" dirty="0">
                <a:solidFill>
                  <a:srgbClr val="000000"/>
                </a:solidFill>
                <a:latin typeface="Candara"/>
              </a:rPr>
              <a:t>budú viesť profesionálni pedagógovia, choreografi a tanečníci s pomocou špeciálnych pedagógov.                                                                Záverečnej prezentácie – tanečného predstavenia sa interpretačne zúčastnia deti a mládež z baletnej školy La Pointe a deti a mládež so zdravotným a mentálnym postihnutím.</a:t>
            </a:r>
            <a:endParaRPr lang="sk-SK" sz="1800" b="0" strike="noStrike" spc="-1" dirty="0">
              <a:latin typeface="Arial"/>
            </a:endParaRPr>
          </a:p>
        </p:txBody>
      </p:sp>
      <p:pic>
        <p:nvPicPr>
          <p:cNvPr id="118" name="Obrázok 6"/>
          <p:cNvPicPr/>
          <p:nvPr/>
        </p:nvPicPr>
        <p:blipFill>
          <a:blip r:embed="rId3"/>
          <a:stretch/>
        </p:blipFill>
        <p:spPr>
          <a:xfrm>
            <a:off x="8901720" y="599400"/>
            <a:ext cx="3011400" cy="3635280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96360" y="3924360"/>
            <a:ext cx="69771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">
        <p:fade/>
      </p:transition>
    </mc:Choice>
    <mc:Fallback xmlns="" xmlns:p15="http://schemas.microsoft.com/office/powerpoint/2012/main">
      <p:transition spd="med" advTm="5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19120" y="-199080"/>
            <a:ext cx="11153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sk-SK" sz="4400" b="1" strike="noStrike" cap="small" spc="-1">
                <a:solidFill>
                  <a:srgbClr val="009240"/>
                </a:solidFill>
                <a:latin typeface="Candara"/>
              </a:rPr>
              <a:t>Rozpísaný rozpočet projektu</a:t>
            </a:r>
            <a:endParaRPr lang="sk-SK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48200" y="1014480"/>
            <a:ext cx="11295000" cy="2110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Candara"/>
                <a:ea typeface="Times New Roman"/>
              </a:rPr>
              <a:t>5 000 EUR. </a:t>
            </a: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sk-SK" sz="1800" b="0" strike="noStrike" spc="-1">
                <a:solidFill>
                  <a:srgbClr val="000000"/>
                </a:solidFill>
                <a:latin typeface="Candara"/>
                <a:ea typeface="Times New Roman"/>
              </a:rPr>
              <a:t>2 000 EUR – materiálno-technické zabezpečenie </a:t>
            </a: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sk-SK" sz="1800" b="0" strike="noStrike" spc="-1">
                <a:solidFill>
                  <a:srgbClr val="000000"/>
                </a:solidFill>
                <a:latin typeface="Candara"/>
                <a:ea typeface="Times New Roman"/>
              </a:rPr>
              <a:t>2 000 EUR – príspevok na lektorskú činnosť </a:t>
            </a: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sk-SK" sz="1800" b="0" strike="noStrike" spc="-1">
                <a:solidFill>
                  <a:srgbClr val="000000"/>
                </a:solidFill>
                <a:latin typeface="Candara"/>
                <a:ea typeface="Times New Roman"/>
              </a:rPr>
              <a:t>1 000 EUR – náklady na realizáciu umeleckého diela </a:t>
            </a: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Wingdings" charset="2"/>
              <a:buChar char=""/>
            </a:pPr>
            <a:r>
              <a:rPr lang="sk-SK" sz="1800" b="0" strike="noStrike" spc="-1">
                <a:solidFill>
                  <a:srgbClr val="000000"/>
                </a:solidFill>
                <a:latin typeface="Candara"/>
                <a:ea typeface="Calibri"/>
              </a:rPr>
              <a:t>Finančné prostriedky budú použité: </a:t>
            </a: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Wingdings" charset="2"/>
              <a:buAutoNum type="alphaLcParenR"/>
            </a:pPr>
            <a:r>
              <a:rPr lang="sk-SK" sz="1800" b="0" i="1" strike="noStrike" spc="-1">
                <a:solidFill>
                  <a:srgbClr val="000000"/>
                </a:solidFill>
                <a:latin typeface="Candara"/>
                <a:ea typeface="Calibri"/>
              </a:rPr>
              <a:t>na materiálovo-technické zabezpečenie do tanečnej sály, nákup cvičebných pomôcok, špeciálnej tanečnej obuvi, oblečenia a kostýmov. </a:t>
            </a: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Wingdings" charset="2"/>
              <a:buAutoNum type="alphaLcParenR"/>
            </a:pPr>
            <a:r>
              <a:rPr lang="sk-SK" sz="1800" b="0" i="1" strike="noStrike" spc="-1">
                <a:solidFill>
                  <a:srgbClr val="000000"/>
                </a:solidFill>
                <a:latin typeface="Candara"/>
                <a:ea typeface="Calibri"/>
              </a:rPr>
              <a:t>príspevok a odmena za lektorskú činnosť pre pedagógov a profesionálnych tanečníkov spolupracujúcich na predstavení. </a:t>
            </a: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Wingdings" charset="2"/>
              <a:buAutoNum type="alphaLcParenR"/>
            </a:pPr>
            <a:r>
              <a:rPr lang="sk-SK" sz="1800" b="0" i="1" strike="noStrike" spc="-1">
                <a:solidFill>
                  <a:srgbClr val="000000"/>
                </a:solidFill>
                <a:latin typeface="Candara"/>
                <a:ea typeface="Calibri"/>
              </a:rPr>
              <a:t>náklady na realizáciu tanečného predstavenia t.j. umeleckého diela (prenájom divadelnej sály, zapožičanie aparatúry, osvetlenia, techniky, plagáty, reklamné bannery a pod.).</a:t>
            </a: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0" y="6060960"/>
            <a:ext cx="12191760" cy="447480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123" name="CustomShape 4"/>
          <p:cNvSpPr/>
          <p:nvPr/>
        </p:nvSpPr>
        <p:spPr>
          <a:xfrm>
            <a:off x="0" y="5864400"/>
            <a:ext cx="12191760" cy="447480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pic>
        <p:nvPicPr>
          <p:cNvPr id="124" name="Obrázok 5"/>
          <p:cNvPicPr/>
          <p:nvPr/>
        </p:nvPicPr>
        <p:blipFill>
          <a:blip r:embed="rId2"/>
          <a:stretch/>
        </p:blipFill>
        <p:spPr>
          <a:xfrm>
            <a:off x="10961640" y="5553000"/>
            <a:ext cx="1042560" cy="118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">
        <p:fade/>
      </p:transition>
    </mc:Choice>
    <mc:Fallback xmlns="" xmlns:p15="http://schemas.microsoft.com/office/powerpoint/2012/main">
      <p:transition spd="med" advTm="5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99400" y="537840"/>
            <a:ext cx="10992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sk-SK" sz="4400" b="1" strike="noStrike" spc="-1">
                <a:solidFill>
                  <a:srgbClr val="009240"/>
                </a:solidFill>
                <a:latin typeface="Candara"/>
                <a:ea typeface="Cambria"/>
              </a:rPr>
              <a:t>Pokračovanie projektu </a:t>
            </a:r>
            <a:br/>
            <a:endParaRPr lang="sk-SK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0" y="6060960"/>
            <a:ext cx="12191760" cy="447480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127" name="CustomShape 3"/>
          <p:cNvSpPr/>
          <p:nvPr/>
        </p:nvSpPr>
        <p:spPr>
          <a:xfrm>
            <a:off x="0" y="5864400"/>
            <a:ext cx="12191760" cy="447480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pic>
        <p:nvPicPr>
          <p:cNvPr id="128" name="Obrázok 5"/>
          <p:cNvPicPr/>
          <p:nvPr/>
        </p:nvPicPr>
        <p:blipFill>
          <a:blip r:embed="rId2"/>
          <a:stretch/>
        </p:blipFill>
        <p:spPr>
          <a:xfrm>
            <a:off x="10961640" y="5553000"/>
            <a:ext cx="1042560" cy="1188720"/>
          </a:xfrm>
          <a:prstGeom prst="rect">
            <a:avLst/>
          </a:prstGeom>
          <a:ln>
            <a:noFill/>
          </a:ln>
        </p:spPr>
      </p:pic>
      <p:sp>
        <p:nvSpPr>
          <p:cNvPr id="129" name="CustomShape 4"/>
          <p:cNvSpPr/>
          <p:nvPr/>
        </p:nvSpPr>
        <p:spPr>
          <a:xfrm>
            <a:off x="461520" y="1356120"/>
            <a:ext cx="10986480" cy="33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2800" b="0" strike="noStrike" spc="-1">
                <a:solidFill>
                  <a:srgbClr val="000000"/>
                </a:solidFill>
                <a:latin typeface="Candara"/>
                <a:ea typeface="Cambria"/>
              </a:rPr>
              <a:t>V prípade pozitívnych reakcií pokračovanie v pravidelných stretnutiach.</a:t>
            </a:r>
            <a:endParaRPr lang="sk-SK" sz="2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2800" b="0" strike="noStrike" spc="-1">
                <a:solidFill>
                  <a:srgbClr val="000000"/>
                </a:solidFill>
                <a:latin typeface="Candara"/>
                <a:ea typeface="Cambria"/>
              </a:rPr>
              <a:t>Materiálne zabezpečenie dostupné pre všetky deti, ktoré sa zúčastnili projektu. </a:t>
            </a:r>
            <a:endParaRPr lang="sk-SK" sz="2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sk-SK" sz="2800" b="0" strike="noStrike" spc="-1">
                <a:solidFill>
                  <a:srgbClr val="000000"/>
                </a:solidFill>
                <a:latin typeface="Candara"/>
                <a:ea typeface="Cambria"/>
              </a:rPr>
              <a:t>Možná spolupráca na ďalších projektoch a tanečných predstaveniach.</a:t>
            </a:r>
            <a:endParaRPr lang="sk-SK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">
        <p:fade/>
      </p:transition>
    </mc:Choice>
    <mc:Fallback xmlns="" xmlns:p15="http://schemas.microsoft.com/office/powerpoint/2012/main">
      <p:transition spd="med" advTm="5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64000" y="1152000"/>
            <a:ext cx="10515240" cy="1326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1000"/>
          </a:bodyPr>
          <a:lstStyle/>
          <a:p>
            <a:pPr>
              <a:lnSpc>
                <a:spcPct val="90000"/>
              </a:lnSpc>
            </a:pPr>
            <a:r>
              <a:rPr lang="sk-SK" sz="6600" b="1" strike="noStrike" cap="small" spc="-1">
                <a:solidFill>
                  <a:srgbClr val="009240"/>
                </a:solidFill>
                <a:latin typeface="Candara"/>
              </a:rPr>
              <a:t>Ďakujeme za pozornosť!</a:t>
            </a:r>
            <a:endParaRPr lang="sk-SK" sz="6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0" y="6060960"/>
            <a:ext cx="12191760" cy="447480"/>
          </a:xfrm>
          <a:prstGeom prst="rect">
            <a:avLst/>
          </a:prstGeom>
          <a:solidFill>
            <a:srgbClr val="F8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132" name="CustomShape 3"/>
          <p:cNvSpPr/>
          <p:nvPr/>
        </p:nvSpPr>
        <p:spPr>
          <a:xfrm>
            <a:off x="0" y="5864400"/>
            <a:ext cx="12191760" cy="447480"/>
          </a:xfrm>
          <a:prstGeom prst="rect">
            <a:avLst/>
          </a:prstGeom>
          <a:solidFill>
            <a:srgbClr val="00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sk-SK"/>
          </a:p>
        </p:txBody>
      </p:sp>
      <p:pic>
        <p:nvPicPr>
          <p:cNvPr id="133" name="Obrázok 16"/>
          <p:cNvPicPr/>
          <p:nvPr/>
        </p:nvPicPr>
        <p:blipFill>
          <a:blip r:embed="rId2"/>
          <a:stretch/>
        </p:blipFill>
        <p:spPr>
          <a:xfrm>
            <a:off x="10961640" y="5553000"/>
            <a:ext cx="1042560" cy="1188720"/>
          </a:xfrm>
          <a:prstGeom prst="rect">
            <a:avLst/>
          </a:prstGeom>
          <a:ln>
            <a:noFill/>
          </a:ln>
        </p:spPr>
      </p:pic>
      <p:pic>
        <p:nvPicPr>
          <p:cNvPr id="134" name="Obrázok 133"/>
          <p:cNvPicPr/>
          <p:nvPr/>
        </p:nvPicPr>
        <p:blipFill>
          <a:blip r:embed="rId3"/>
          <a:stretch/>
        </p:blipFill>
        <p:spPr>
          <a:xfrm>
            <a:off x="4536000" y="2554920"/>
            <a:ext cx="3150000" cy="320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 xmlns:p15="http://schemas.microsoft.com/office/powerpoint/2012/main">
      <p:transition spd="slow" advTm="60000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</TotalTime>
  <Words>477</Words>
  <Application>Microsoft Office PowerPoint</Application>
  <PresentationFormat>Širokouhlá</PresentationFormat>
  <Paragraphs>47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8</vt:i4>
      </vt:variant>
    </vt:vector>
  </HeadingPairs>
  <TitlesOfParts>
    <vt:vector size="18" baseType="lpstr">
      <vt:lpstr>Arial</vt:lpstr>
      <vt:lpstr>Bodoni MT</vt:lpstr>
      <vt:lpstr>Calibri</vt:lpstr>
      <vt:lpstr>Calibri Light</vt:lpstr>
      <vt:lpstr>Candara</vt:lpstr>
      <vt:lpstr>Symbol</vt:lpstr>
      <vt:lpstr>Times New Roman</vt:lpstr>
      <vt:lpstr>Wingdings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Vlčko Alojz</dc:creator>
  <dc:description/>
  <cp:lastModifiedBy>HP</cp:lastModifiedBy>
  <cp:revision>103</cp:revision>
  <dcterms:created xsi:type="dcterms:W3CDTF">2016-09-23T06:41:14Z</dcterms:created>
  <dcterms:modified xsi:type="dcterms:W3CDTF">2023-10-18T12:47:00Z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Širokouhlá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