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70" r:id="rId10"/>
    <p:sldId id="267" r:id="rId11"/>
    <p:sldId id="268" r:id="rId12"/>
    <p:sldId id="269" r:id="rId13"/>
    <p:sldId id="261" r:id="rId1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Svetlý štýl 3 - zvýrazneni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9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6D4D-ECC0-471B-B100-BB8A89427E38}" type="datetimeFigureOut">
              <a:rPr lang="sk-SK" smtClean="0"/>
              <a:t>17. 10. 2023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CF04-C611-4927-8FC3-3C2CF1E4411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34781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6D4D-ECC0-471B-B100-BB8A89427E38}" type="datetimeFigureOut">
              <a:rPr lang="sk-SK" smtClean="0"/>
              <a:t>17. 10. 2023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CF04-C611-4927-8FC3-3C2CF1E4411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12697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6D4D-ECC0-471B-B100-BB8A89427E38}" type="datetimeFigureOut">
              <a:rPr lang="sk-SK" smtClean="0"/>
              <a:t>17. 10. 2023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CF04-C611-4927-8FC3-3C2CF1E4411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90351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6D4D-ECC0-471B-B100-BB8A89427E38}" type="datetimeFigureOut">
              <a:rPr lang="sk-SK" smtClean="0"/>
              <a:t>17. 10. 2023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CF04-C611-4927-8FC3-3C2CF1E4411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27854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6D4D-ECC0-471B-B100-BB8A89427E38}" type="datetimeFigureOut">
              <a:rPr lang="sk-SK" smtClean="0"/>
              <a:t>17. 10. 2023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CF04-C611-4927-8FC3-3C2CF1E4411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84885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6D4D-ECC0-471B-B100-BB8A89427E38}" type="datetimeFigureOut">
              <a:rPr lang="sk-SK" smtClean="0"/>
              <a:t>17. 10. 2023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CF04-C611-4927-8FC3-3C2CF1E4411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1464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6D4D-ECC0-471B-B100-BB8A89427E38}" type="datetimeFigureOut">
              <a:rPr lang="sk-SK" smtClean="0"/>
              <a:t>17. 10. 2023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CF04-C611-4927-8FC3-3C2CF1E4411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57583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6D4D-ECC0-471B-B100-BB8A89427E38}" type="datetimeFigureOut">
              <a:rPr lang="sk-SK" smtClean="0"/>
              <a:t>17. 10. 2023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CF04-C611-4927-8FC3-3C2CF1E4411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93329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6D4D-ECC0-471B-B100-BB8A89427E38}" type="datetimeFigureOut">
              <a:rPr lang="sk-SK" smtClean="0"/>
              <a:t>17. 10. 2023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CF04-C611-4927-8FC3-3C2CF1E4411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43751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6D4D-ECC0-471B-B100-BB8A89427E38}" type="datetimeFigureOut">
              <a:rPr lang="sk-SK" smtClean="0"/>
              <a:t>17. 10. 2023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CF04-C611-4927-8FC3-3C2CF1E4411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46380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6D4D-ECC0-471B-B100-BB8A89427E38}" type="datetimeFigureOut">
              <a:rPr lang="sk-SK" smtClean="0"/>
              <a:t>17. 10. 2023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CF04-C611-4927-8FC3-3C2CF1E4411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5662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06D4D-ECC0-471B-B100-BB8A89427E38}" type="datetimeFigureOut">
              <a:rPr lang="sk-SK" smtClean="0"/>
              <a:t>17. 10. 2023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8CF04-C611-4927-8FC3-3C2CF1E4411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56014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participacia@prievidza.sk" TargetMode="External"/><Relationship Id="rId7" Type="http://schemas.openxmlformats.org/officeDocument/2006/relationships/image" Target="../media/image2.jpg"/><Relationship Id="rId2" Type="http://schemas.openxmlformats.org/officeDocument/2006/relationships/hyperlink" Target="http://www.prievidza.sk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evi.visnovska@g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32238" y="1394212"/>
            <a:ext cx="9531177" cy="533442"/>
          </a:xfrm>
        </p:spPr>
        <p:txBody>
          <a:bodyPr>
            <a:normAutofit fontScale="90000"/>
          </a:bodyPr>
          <a:lstStyle/>
          <a:p>
            <a:r>
              <a:rPr lang="sk-SK" b="1" dirty="0">
                <a:solidFill>
                  <a:srgbClr val="00B050"/>
                </a:solidFill>
                <a:latin typeface="Arial Black" panose="020B0A04020102020204" pitchFamily="34" charset="0"/>
              </a:rPr>
              <a:t>Participatívny rozpočet </a:t>
            </a:r>
            <a:r>
              <a:rPr lang="sk-SK" b="1" dirty="0">
                <a:solidFill>
                  <a:srgbClr val="FFC000"/>
                </a:solidFill>
                <a:latin typeface="Arial Black" panose="020B0A04020102020204" pitchFamily="34" charset="0"/>
              </a:rPr>
              <a:t>2023-2024</a:t>
            </a:r>
          </a:p>
        </p:txBody>
      </p:sp>
      <p:sp>
        <p:nvSpPr>
          <p:cNvPr id="5" name="Obdĺžnik 4"/>
          <p:cNvSpPr/>
          <p:nvPr/>
        </p:nvSpPr>
        <p:spPr>
          <a:xfrm>
            <a:off x="0" y="6410325"/>
            <a:ext cx="12192000" cy="447675"/>
          </a:xfrm>
          <a:prstGeom prst="rect">
            <a:avLst/>
          </a:prstGeom>
          <a:solidFill>
            <a:srgbClr val="00924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0" y="5962650"/>
            <a:ext cx="12192000" cy="447675"/>
          </a:xfrm>
          <a:prstGeom prst="rect">
            <a:avLst/>
          </a:prstGeom>
          <a:solidFill>
            <a:srgbClr val="F8C4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/>
            </a:endParaRP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D8C65AED-ADA4-4434-985A-71DD829B86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626" y="2375329"/>
            <a:ext cx="7966748" cy="2951680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1082588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0" y="6410325"/>
            <a:ext cx="12192000" cy="447675"/>
          </a:xfrm>
          <a:prstGeom prst="rect">
            <a:avLst/>
          </a:prstGeom>
          <a:solidFill>
            <a:srgbClr val="00924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0" y="5962650"/>
            <a:ext cx="12192000" cy="447675"/>
          </a:xfrm>
          <a:prstGeom prst="rect">
            <a:avLst/>
          </a:prstGeom>
          <a:solidFill>
            <a:srgbClr val="F8C4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A2CA0483-31AC-793E-B614-4D594E7F08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0616" y="0"/>
            <a:ext cx="1091384" cy="1218423"/>
          </a:xfrm>
          <a:prstGeom prst="rect">
            <a:avLst/>
          </a:prstGeom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1043683" y="55564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k-SK" sz="3200" dirty="0">
                <a:solidFill>
                  <a:srgbClr val="00B050"/>
                </a:solidFill>
                <a:latin typeface="Arial Black" panose="020B0A04020102020204" pitchFamily="34" charset="0"/>
              </a:rPr>
              <a:t>Aktivity</a:t>
            </a:r>
            <a:endParaRPr lang="sk-SK" sz="3200" dirty="0"/>
          </a:p>
        </p:txBody>
      </p:sp>
      <p:sp>
        <p:nvSpPr>
          <p:cNvPr id="8" name="Zástupný symbol obsahu 2"/>
          <p:cNvSpPr txBox="1">
            <a:spLocks/>
          </p:cNvSpPr>
          <p:nvPr/>
        </p:nvSpPr>
        <p:spPr>
          <a:xfrm>
            <a:off x="838200" y="1881203"/>
            <a:ext cx="10515600" cy="3769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sk-SK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sk-SK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sk-SK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Oslovenie spolupracujúcich subjektov, technická a organizačná príprava</a:t>
            </a:r>
            <a:endParaRPr lang="sk-SK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57200" indent="-457200" algn="just">
              <a:buAutoNum type="arabicPeriod" startAt="2"/>
            </a:pPr>
            <a:r>
              <a:rPr lang="sk-SK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Workshopy a otvorené skúšky pre dirigentov spolupracujúcich skupín</a:t>
            </a:r>
          </a:p>
          <a:p>
            <a:pPr marL="457200" indent="-457200" algn="just">
              <a:buAutoNum type="arabicPeriod" startAt="2"/>
            </a:pPr>
            <a:r>
              <a:rPr lang="sk-SK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Nácviky a práca v speváckych skupinách</a:t>
            </a:r>
            <a:endParaRPr lang="sk-SK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k-SK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4.   Príprava a tlač, distribúcia zborníka notového materiálu</a:t>
            </a:r>
          </a:p>
          <a:p>
            <a:pPr marL="0" indent="0" algn="just">
              <a:buNone/>
            </a:pPr>
            <a:r>
              <a:rPr lang="sk-SK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5.   Otvorené skúšky pre členov participujúcich speváckych skupín a zborov</a:t>
            </a:r>
          </a:p>
          <a:p>
            <a:pPr marL="457200" indent="-457200" algn="just">
              <a:buAutoNum type="arabicPeriod" startAt="6"/>
            </a:pPr>
            <a:r>
              <a:rPr lang="sk-SK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Príprava spoločného koncertu</a:t>
            </a:r>
          </a:p>
          <a:p>
            <a:pPr marL="457200" indent="-457200" algn="just">
              <a:buAutoNum type="arabicPeriod" startAt="6"/>
            </a:pPr>
            <a:r>
              <a:rPr lang="sk-SK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Spoločný koncert SZ Rozkvet a zapojených zborov</a:t>
            </a:r>
            <a:endParaRPr lang="sk-SK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514350" indent="-514350" algn="ctr">
              <a:buFont typeface="Arial" panose="020B0604020202020204" pitchFamily="34" charset="0"/>
              <a:buAutoNum type="arabicPeriod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10439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8563"/>
            <a:ext cx="10515600" cy="1325563"/>
          </a:xfrm>
        </p:spPr>
        <p:txBody>
          <a:bodyPr>
            <a:normAutofit/>
          </a:bodyPr>
          <a:lstStyle/>
          <a:p>
            <a:r>
              <a:rPr lang="sk-SK" sz="3200" dirty="0">
                <a:solidFill>
                  <a:srgbClr val="00B050"/>
                </a:solidFill>
                <a:latin typeface="Arial Black" panose="020B0A04020102020204" pitchFamily="34" charset="0"/>
              </a:rPr>
              <a:t>Cieľ a výstupy projektu</a:t>
            </a:r>
            <a:endParaRPr lang="sk-SK" sz="3200" dirty="0"/>
          </a:p>
        </p:txBody>
      </p:sp>
      <p:sp>
        <p:nvSpPr>
          <p:cNvPr id="5" name="Obdĺžnik 4"/>
          <p:cNvSpPr/>
          <p:nvPr/>
        </p:nvSpPr>
        <p:spPr>
          <a:xfrm>
            <a:off x="0" y="6410325"/>
            <a:ext cx="12192000" cy="447675"/>
          </a:xfrm>
          <a:prstGeom prst="rect">
            <a:avLst/>
          </a:prstGeom>
          <a:solidFill>
            <a:srgbClr val="00924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0" y="5962650"/>
            <a:ext cx="12192000" cy="447675"/>
          </a:xfrm>
          <a:prstGeom prst="rect">
            <a:avLst/>
          </a:prstGeom>
          <a:solidFill>
            <a:srgbClr val="F8C4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A2CA0483-31AC-793E-B614-4D594E7F08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0616" y="0"/>
            <a:ext cx="1091384" cy="1218423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120283"/>
            <a:ext cx="10515600" cy="1144133"/>
          </a:xfrm>
        </p:spPr>
        <p:txBody>
          <a:bodyPr>
            <a:noAutofit/>
          </a:bodyPr>
          <a:lstStyle/>
          <a:p>
            <a:pPr algn="just"/>
            <a:r>
              <a:rPr lang="sk-SK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Rozvoj interpretačného umenia speváckych skupín a spolupráca medzi nimi</a:t>
            </a:r>
          </a:p>
          <a:p>
            <a:pPr algn="just"/>
            <a:r>
              <a:rPr lang="sk-SK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Vydanie zborníka piesní</a:t>
            </a:r>
            <a:endParaRPr lang="sk-SK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sk-SK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Spoločný koncert</a:t>
            </a:r>
            <a:endParaRPr lang="sk-SK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838200" y="2089148"/>
            <a:ext cx="10515600" cy="7011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sk-SK" sz="3200" dirty="0">
                <a:solidFill>
                  <a:srgbClr val="00B050"/>
                </a:solidFill>
                <a:latin typeface="Arial Black" panose="020B0A04020102020204" pitchFamily="34" charset="0"/>
              </a:rPr>
              <a:t>Cieľová skupina</a:t>
            </a:r>
            <a:endParaRPr lang="sk-SK" sz="3200" dirty="0"/>
          </a:p>
        </p:txBody>
      </p:sp>
      <p:sp>
        <p:nvSpPr>
          <p:cNvPr id="8" name="Zástupný symbol obsahu 2"/>
          <p:cNvSpPr txBox="1">
            <a:spLocks/>
          </p:cNvSpPr>
          <p:nvPr/>
        </p:nvSpPr>
        <p:spPr>
          <a:xfrm>
            <a:off x="838200" y="2712091"/>
            <a:ext cx="10515600" cy="11487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2400" dirty="0"/>
              <a:t>Členovia seniorských speváckych zoskupení</a:t>
            </a:r>
          </a:p>
          <a:p>
            <a:pPr algn="r"/>
            <a:r>
              <a:rPr lang="sk-SK" sz="2400" dirty="0"/>
              <a:t>Členovia mládežníckych speváckych zborov</a:t>
            </a:r>
          </a:p>
          <a:p>
            <a:pPr algn="r"/>
            <a:r>
              <a:rPr lang="sk-SK" sz="2400" dirty="0"/>
              <a:t>Široká verejnosť</a:t>
            </a:r>
            <a:endParaRPr lang="sk-SK" dirty="0"/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920393" y="3689555"/>
            <a:ext cx="10515600" cy="7011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3200" dirty="0">
                <a:solidFill>
                  <a:srgbClr val="00B050"/>
                </a:solidFill>
                <a:latin typeface="Arial Black" panose="020B0A04020102020204" pitchFamily="34" charset="0"/>
              </a:rPr>
              <a:t>Pokračovanie projektu</a:t>
            </a:r>
            <a:endParaRPr lang="sk-SK" sz="3200" dirty="0"/>
          </a:p>
        </p:txBody>
      </p:sp>
      <p:sp>
        <p:nvSpPr>
          <p:cNvPr id="11" name="Zástupný symbol obsahu 2"/>
          <p:cNvSpPr txBox="1">
            <a:spLocks/>
          </p:cNvSpPr>
          <p:nvPr/>
        </p:nvSpPr>
        <p:spPr>
          <a:xfrm>
            <a:off x="838200" y="4390740"/>
            <a:ext cx="10515600" cy="12538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2000" dirty="0"/>
              <a:t>Zvýšenie interpretačnej úrovne speváckych zoskupení</a:t>
            </a:r>
          </a:p>
          <a:p>
            <a:r>
              <a:rPr lang="sk-SK" sz="2000" dirty="0"/>
              <a:t>Spolupráca vedúcich speváckych skupín a dirigentov</a:t>
            </a:r>
          </a:p>
          <a:p>
            <a:r>
              <a:rPr lang="sk-SK" sz="2000" dirty="0"/>
              <a:t>Spoločné koncerty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29118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5617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k-SK" sz="3200" dirty="0">
                <a:solidFill>
                  <a:srgbClr val="00B050"/>
                </a:solidFill>
                <a:latin typeface="Arial Black" panose="020B0A04020102020204" pitchFamily="34" charset="0"/>
              </a:rPr>
              <a:t>Rozpočet projektu</a:t>
            </a:r>
            <a:endParaRPr lang="sk-SK" sz="3200" dirty="0"/>
          </a:p>
        </p:txBody>
      </p:sp>
      <p:sp>
        <p:nvSpPr>
          <p:cNvPr id="5" name="Obdĺžnik 4"/>
          <p:cNvSpPr/>
          <p:nvPr/>
        </p:nvSpPr>
        <p:spPr>
          <a:xfrm>
            <a:off x="0" y="6410325"/>
            <a:ext cx="12192000" cy="447675"/>
          </a:xfrm>
          <a:prstGeom prst="rect">
            <a:avLst/>
          </a:prstGeom>
          <a:solidFill>
            <a:srgbClr val="00924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0" y="5962650"/>
            <a:ext cx="12192000" cy="447675"/>
          </a:xfrm>
          <a:prstGeom prst="rect">
            <a:avLst/>
          </a:prstGeom>
          <a:solidFill>
            <a:srgbClr val="F8C4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A2CA0483-31AC-793E-B614-4D594E7F08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0616" y="0"/>
            <a:ext cx="1091384" cy="1218423"/>
          </a:xfrm>
          <a:prstGeom prst="rect">
            <a:avLst/>
          </a:prstGeom>
        </p:spPr>
      </p:pic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959939"/>
              </p:ext>
            </p:extLst>
          </p:nvPr>
        </p:nvGraphicFramePr>
        <p:xfrm>
          <a:off x="2742822" y="2229414"/>
          <a:ext cx="5849620" cy="3169920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28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0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sk-SK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Názov položky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sk-SK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Suma v eurách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sk-SK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sk-SK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Notový materiál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sk-SK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200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sk-SK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sk-SK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Propagácia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sk-SK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  500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sk-SK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sk-SK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Honoráre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sk-SK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2 500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sk-SK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sk-SK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Dokumentácia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sk-SK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  500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sk-SK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sk-SK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Prenájom sály DK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sk-SK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  700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sk-SK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sk-SK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Príprava zborníka piesní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sk-SK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500 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sk-SK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sk-SK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sk-SK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sk-SK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sk-SK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sk-SK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sk-SK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sk-SK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sk-SK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sk-SK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sk-SK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sk-SK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sk-SK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Celková suma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sk-SK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4 900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595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9448"/>
          </a:xfrm>
        </p:spPr>
        <p:txBody>
          <a:bodyPr>
            <a:normAutofit/>
          </a:bodyPr>
          <a:lstStyle/>
          <a:p>
            <a:pPr algn="ctr"/>
            <a:r>
              <a:rPr lang="sk-SK" sz="3200" dirty="0">
                <a:solidFill>
                  <a:srgbClr val="00B050"/>
                </a:solidFill>
                <a:latin typeface="Arial Black" panose="020B0A04020102020204" pitchFamily="34" charset="0"/>
              </a:rPr>
              <a:t>Kontakty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			: 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www.prievidza.sk</a:t>
            </a: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			: </a:t>
            </a:r>
            <a:r>
              <a:rPr lang="sk-SK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Participatívny</a:t>
            </a:r>
            <a:r>
              <a:rPr lang="sk-SK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rozpočet pre Prievidzu</a:t>
            </a:r>
          </a:p>
          <a:p>
            <a:pPr marL="0" indent="0">
              <a:buNone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			: 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participacia@prievidza.sk</a:t>
            </a: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			: </a:t>
            </a:r>
            <a:r>
              <a:rPr lang="sk-SK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dalibor.snoha@prievidza.sk 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Obdĺžnik 4"/>
          <p:cNvSpPr/>
          <p:nvPr/>
        </p:nvSpPr>
        <p:spPr>
          <a:xfrm>
            <a:off x="0" y="6034048"/>
            <a:ext cx="12192000" cy="447675"/>
          </a:xfrm>
          <a:prstGeom prst="rect">
            <a:avLst/>
          </a:prstGeom>
          <a:solidFill>
            <a:srgbClr val="F8C4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0" y="6460367"/>
            <a:ext cx="12192000" cy="447675"/>
          </a:xfrm>
          <a:prstGeom prst="rect">
            <a:avLst/>
          </a:prstGeom>
          <a:solidFill>
            <a:srgbClr val="00924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/>
            </a:endParaRPr>
          </a:p>
        </p:txBody>
      </p:sp>
      <p:pic>
        <p:nvPicPr>
          <p:cNvPr id="8" name="Obrázok 7">
            <a:extLst>
              <a:ext uri="{FF2B5EF4-FFF2-40B4-BE49-F238E27FC236}">
                <a16:creationId xmlns:a16="http://schemas.microsoft.com/office/drawing/2014/main" id="{0E70C467-D310-57AE-40C6-9C98C63868B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864" y="3414571"/>
            <a:ext cx="402672" cy="402672"/>
          </a:xfrm>
          <a:prstGeom prst="rect">
            <a:avLst/>
          </a:prstGeom>
        </p:spPr>
      </p:pic>
      <p:pic>
        <p:nvPicPr>
          <p:cNvPr id="10" name="Obrázok 9">
            <a:extLst>
              <a:ext uri="{FF2B5EF4-FFF2-40B4-BE49-F238E27FC236}">
                <a16:creationId xmlns:a16="http://schemas.microsoft.com/office/drawing/2014/main" id="{71410FB5-C07F-7E58-3F77-4CAD348C2FE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872" y="3918975"/>
            <a:ext cx="738656" cy="523612"/>
          </a:xfrm>
          <a:prstGeom prst="rect">
            <a:avLst/>
          </a:prstGeom>
        </p:spPr>
      </p:pic>
      <p:pic>
        <p:nvPicPr>
          <p:cNvPr id="18" name="Obrázok 17">
            <a:extLst>
              <a:ext uri="{FF2B5EF4-FFF2-40B4-BE49-F238E27FC236}">
                <a16:creationId xmlns:a16="http://schemas.microsoft.com/office/drawing/2014/main" id="{B200F503-1D09-FBA9-007A-2ED094E2BBB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938" y="2712862"/>
            <a:ext cx="668524" cy="668524"/>
          </a:xfrm>
          <a:prstGeom prst="rect">
            <a:avLst/>
          </a:prstGeom>
        </p:spPr>
      </p:pic>
      <p:pic>
        <p:nvPicPr>
          <p:cNvPr id="4" name="Obrázok 3">
            <a:extLst>
              <a:ext uri="{FF2B5EF4-FFF2-40B4-BE49-F238E27FC236}">
                <a16:creationId xmlns:a16="http://schemas.microsoft.com/office/drawing/2014/main" id="{97EDC856-003E-B164-A655-6DFD27D8005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0616" y="0"/>
            <a:ext cx="1091384" cy="121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440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2313"/>
          </a:xfrm>
        </p:spPr>
        <p:txBody>
          <a:bodyPr>
            <a:normAutofit/>
          </a:bodyPr>
          <a:lstStyle/>
          <a:p>
            <a:pPr algn="ctr"/>
            <a:r>
              <a:rPr lang="sk-SK" sz="3200" dirty="0">
                <a:solidFill>
                  <a:srgbClr val="00B050"/>
                </a:solidFill>
                <a:latin typeface="Arial Black" panose="020B0A04020102020204" pitchFamily="34" charset="0"/>
              </a:rPr>
              <a:t>Projektová dokumentácia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60173" y="1150123"/>
            <a:ext cx="10793627" cy="45192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Projektová dokumentácia usmerňuje celý vzhľad návrhu a priebeh realizácie projektu. Súčasťou projektovej dokumentácie je podrobný opis daného projektu, jeho riešenie a zmysel. </a:t>
            </a:r>
          </a:p>
          <a:p>
            <a:pPr marL="0" indent="0">
              <a:buNone/>
            </a:pPr>
            <a:endParaRPr lang="sk-SK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k-SK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Cieľom projektovej dokumentácie: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zistiť konkrétny zámer projektu, overiť jeho realizovateľnosť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popísať obsah projektu a jeho jednotlivé aktivity a ich časový rámec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navrhnúť riešenie, ciele a výstupy projektu</a:t>
            </a:r>
          </a:p>
          <a:p>
            <a:pPr marL="0" indent="0">
              <a:buNone/>
            </a:pPr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0" y="5962650"/>
            <a:ext cx="12192000" cy="447675"/>
          </a:xfrm>
          <a:prstGeom prst="rect">
            <a:avLst/>
          </a:prstGeom>
          <a:solidFill>
            <a:srgbClr val="F8C4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0" y="6410325"/>
            <a:ext cx="12192000" cy="447675"/>
          </a:xfrm>
          <a:prstGeom prst="rect">
            <a:avLst/>
          </a:prstGeom>
          <a:solidFill>
            <a:srgbClr val="00924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24D0970C-B276-D4D3-5BA8-150D9FDC83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0616" y="0"/>
            <a:ext cx="1091384" cy="121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227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856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k-SK" sz="3200" dirty="0">
                <a:solidFill>
                  <a:srgbClr val="00B050"/>
                </a:solidFill>
                <a:latin typeface="Arial Black" panose="020B0A04020102020204" pitchFamily="34" charset="0"/>
              </a:rPr>
              <a:t>Základné údaje o projekte</a:t>
            </a:r>
            <a:endParaRPr lang="sk-SK" sz="3200" dirty="0"/>
          </a:p>
        </p:txBody>
      </p:sp>
      <p:graphicFrame>
        <p:nvGraphicFramePr>
          <p:cNvPr id="13" name="Zástupný symbol obsahu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268674"/>
              </p:ext>
            </p:extLst>
          </p:nvPr>
        </p:nvGraphicFramePr>
        <p:xfrm>
          <a:off x="1624960" y="1872623"/>
          <a:ext cx="8942080" cy="2775108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2306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35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5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Názov projektu</a:t>
                      </a:r>
                      <a:endParaRPr lang="sk-SK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k-SK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Spievanie pre každého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5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Miesto realizácie</a:t>
                      </a:r>
                      <a:endParaRPr lang="sk-SK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k-SK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Prievidza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5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Predkladateľ</a:t>
                      </a:r>
                      <a:endParaRPr lang="sk-SK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k-SK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SZ Rozkvet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5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Meno a priezvisko</a:t>
                      </a:r>
                      <a:endParaRPr lang="sk-SK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k-SK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Eva Višňovská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5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E-mail</a:t>
                      </a:r>
                      <a:endParaRPr lang="sk-SK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k-SK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/>
                        </a:rPr>
                        <a:t>evi.visnovska@gmail.com</a:t>
                      </a:r>
                      <a:endParaRPr lang="sk-SK" sz="18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5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Telefónne číslo</a:t>
                      </a:r>
                      <a:endParaRPr lang="sk-SK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k-SK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+421 908 711 535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Obdĺžnik 4"/>
          <p:cNvSpPr/>
          <p:nvPr/>
        </p:nvSpPr>
        <p:spPr>
          <a:xfrm>
            <a:off x="0" y="6410325"/>
            <a:ext cx="12192000" cy="447675"/>
          </a:xfrm>
          <a:prstGeom prst="rect">
            <a:avLst/>
          </a:prstGeom>
          <a:solidFill>
            <a:srgbClr val="00924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0" y="5962650"/>
            <a:ext cx="12192000" cy="447675"/>
          </a:xfrm>
          <a:prstGeom prst="rect">
            <a:avLst/>
          </a:prstGeom>
          <a:solidFill>
            <a:srgbClr val="F8C4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A2CA0483-31AC-793E-B614-4D594E7F08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0616" y="0"/>
            <a:ext cx="1091384" cy="121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258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856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k-SK" sz="3200" dirty="0">
                <a:solidFill>
                  <a:srgbClr val="00B050"/>
                </a:solidFill>
                <a:latin typeface="Arial Black" panose="020B0A04020102020204" pitchFamily="34" charset="0"/>
              </a:rPr>
              <a:t>Výber realizátora projektu</a:t>
            </a:r>
            <a:endParaRPr lang="sk-SK" sz="3200" dirty="0"/>
          </a:p>
        </p:txBody>
      </p:sp>
      <p:sp>
        <p:nvSpPr>
          <p:cNvPr id="5" name="Obdĺžnik 4"/>
          <p:cNvSpPr/>
          <p:nvPr/>
        </p:nvSpPr>
        <p:spPr>
          <a:xfrm>
            <a:off x="0" y="6410325"/>
            <a:ext cx="12192000" cy="447675"/>
          </a:xfrm>
          <a:prstGeom prst="rect">
            <a:avLst/>
          </a:prstGeom>
          <a:solidFill>
            <a:srgbClr val="00924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0" y="5962650"/>
            <a:ext cx="12192000" cy="447675"/>
          </a:xfrm>
          <a:prstGeom prst="rect">
            <a:avLst/>
          </a:prstGeom>
          <a:solidFill>
            <a:srgbClr val="F8C4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A2CA0483-31AC-793E-B614-4D594E7F08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0616" y="0"/>
            <a:ext cx="1091384" cy="1218423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b="1" dirty="0">
                <a:latin typeface="Arial" panose="020B0604020202020204" pitchFamily="34" charset="0"/>
                <a:cs typeface="Arial" panose="020B0604020202020204" pitchFamily="34" charset="0"/>
              </a:rPr>
              <a:t>Realizátor projektu </a:t>
            </a:r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(vyznačte X či bude projekt realizovaný prostredníctvom občianskeho združenia OZ, neziskovej organizácie NZ alebo prostredníctvom Mesta Prievidza a jeho mestských spoločností)</a:t>
            </a:r>
          </a:p>
          <a:p>
            <a:pPr marL="0" indent="0">
              <a:buNone/>
            </a:pPr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2400" b="1" dirty="0">
                <a:latin typeface="Arial" panose="020B0604020202020204" pitchFamily="34" charset="0"/>
                <a:cs typeface="Arial" panose="020B0604020202020204" pitchFamily="34" charset="0"/>
              </a:rPr>
              <a:t>Občianske združenie / Nezisková organizácia</a:t>
            </a:r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2400" b="1" dirty="0">
                <a:latin typeface="Arial" panose="020B0604020202020204" pitchFamily="34" charset="0"/>
                <a:cs typeface="Arial" panose="020B0604020202020204" pitchFamily="34" charset="0"/>
              </a:rPr>
              <a:t>Mesto Prievidza / mestské spoločnosti</a:t>
            </a:r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dĺžnik 20"/>
          <p:cNvSpPr/>
          <p:nvPr/>
        </p:nvSpPr>
        <p:spPr>
          <a:xfrm>
            <a:off x="8959430" y="3741802"/>
            <a:ext cx="469557" cy="5189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400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22" name="Obdĺžnik 21"/>
          <p:cNvSpPr/>
          <p:nvPr/>
        </p:nvSpPr>
        <p:spPr>
          <a:xfrm>
            <a:off x="8960211" y="4708460"/>
            <a:ext cx="469557" cy="5189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32747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856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k-SK" sz="3200" dirty="0">
                <a:solidFill>
                  <a:srgbClr val="00B050"/>
                </a:solidFill>
                <a:latin typeface="Arial Black" panose="020B0A04020102020204" pitchFamily="34" charset="0"/>
              </a:rPr>
              <a:t>Základné údaje o realizátorovi projektu</a:t>
            </a:r>
            <a:endParaRPr lang="sk-SK" sz="3200" dirty="0"/>
          </a:p>
        </p:txBody>
      </p:sp>
      <p:sp>
        <p:nvSpPr>
          <p:cNvPr id="5" name="Obdĺžnik 4"/>
          <p:cNvSpPr/>
          <p:nvPr/>
        </p:nvSpPr>
        <p:spPr>
          <a:xfrm>
            <a:off x="0" y="6410325"/>
            <a:ext cx="12192000" cy="447675"/>
          </a:xfrm>
          <a:prstGeom prst="rect">
            <a:avLst/>
          </a:prstGeom>
          <a:solidFill>
            <a:srgbClr val="00924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0" y="5962650"/>
            <a:ext cx="12192000" cy="447675"/>
          </a:xfrm>
          <a:prstGeom prst="rect">
            <a:avLst/>
          </a:prstGeom>
          <a:solidFill>
            <a:srgbClr val="F8C4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A2CA0483-31AC-793E-B614-4D594E7F08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0616" y="0"/>
            <a:ext cx="1091384" cy="1218423"/>
          </a:xfrm>
          <a:prstGeom prst="rect">
            <a:avLst/>
          </a:prstGeom>
        </p:spPr>
      </p:pic>
      <p:graphicFrame>
        <p:nvGraphicFramePr>
          <p:cNvPr id="9" name="Zástupný symbol obsah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4661372"/>
              </p:ext>
            </p:extLst>
          </p:nvPr>
        </p:nvGraphicFramePr>
        <p:xfrm>
          <a:off x="1806845" y="1841801"/>
          <a:ext cx="8062869" cy="2985888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2713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9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2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Názov organizácie</a:t>
                      </a:r>
                      <a:endParaRPr lang="sk-SK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k-SK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Spevácky zbor Rozkvet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2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Právna forma</a:t>
                      </a:r>
                      <a:endParaRPr lang="sk-SK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k-SK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občianske združenie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2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Adresa</a:t>
                      </a:r>
                      <a:endParaRPr lang="sk-SK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k-SK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ul. F. </a:t>
                      </a:r>
                      <a:r>
                        <a:rPr lang="sk-SK" sz="18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Madvu</a:t>
                      </a:r>
                      <a:r>
                        <a:rPr lang="sk-SK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11, 971 01 Prievidza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2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IČO / DIČ</a:t>
                      </a:r>
                      <a:endParaRPr lang="sk-SK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k-SK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17057639/2021656098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2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Štatutárny orgán</a:t>
                      </a:r>
                      <a:endParaRPr lang="sk-SK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k-SK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Eva Višňovská, </a:t>
                      </a:r>
                      <a:r>
                        <a:rPr lang="sk-SK" sz="18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predsedníčkaä</a:t>
                      </a:r>
                      <a:endParaRPr lang="sk-SK" sz="18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2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E-mail</a:t>
                      </a:r>
                      <a:endParaRPr lang="sk-SK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k-SK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evi.visnovska@gmail.com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2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Názov banky / IBAN</a:t>
                      </a:r>
                      <a:endParaRPr lang="sk-SK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k-SK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Všeobecná úverová banka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2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Telefónne číslo</a:t>
                      </a:r>
                      <a:endParaRPr lang="sk-SK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k-SK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+421 908 711 535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8126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66700"/>
            <a:ext cx="10515600" cy="1636241"/>
          </a:xfrm>
        </p:spPr>
        <p:txBody>
          <a:bodyPr>
            <a:normAutofit/>
          </a:bodyPr>
          <a:lstStyle/>
          <a:p>
            <a:pPr algn="ctr"/>
            <a:r>
              <a:rPr lang="sk-SK" sz="3200" dirty="0">
                <a:solidFill>
                  <a:srgbClr val="00B050"/>
                </a:solidFill>
                <a:latin typeface="Arial Black" panose="020B0A04020102020204" pitchFamily="34" charset="0"/>
              </a:rPr>
              <a:t>Oblasť podpory</a:t>
            </a:r>
            <a:br>
              <a:rPr lang="sk-SK" sz="3200" dirty="0">
                <a:solidFill>
                  <a:srgbClr val="00B050"/>
                </a:solidFill>
                <a:latin typeface="Arial Black" panose="020B0A04020102020204" pitchFamily="34" charset="0"/>
              </a:rPr>
            </a:br>
            <a:r>
              <a:rPr lang="sk-SK" sz="3200" dirty="0">
                <a:solidFill>
                  <a:srgbClr val="00B050"/>
                </a:solidFill>
                <a:latin typeface="Arial Black" panose="020B0A04020102020204" pitchFamily="34" charset="0"/>
              </a:rPr>
              <a:t> </a:t>
            </a:r>
            <a:endParaRPr lang="sk-SK" sz="3200" dirty="0"/>
          </a:p>
        </p:txBody>
      </p:sp>
      <p:sp>
        <p:nvSpPr>
          <p:cNvPr id="5" name="Obdĺžnik 4"/>
          <p:cNvSpPr/>
          <p:nvPr/>
        </p:nvSpPr>
        <p:spPr>
          <a:xfrm>
            <a:off x="0" y="6410325"/>
            <a:ext cx="12192000" cy="447675"/>
          </a:xfrm>
          <a:prstGeom prst="rect">
            <a:avLst/>
          </a:prstGeom>
          <a:solidFill>
            <a:srgbClr val="00924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0" y="5962650"/>
            <a:ext cx="12192000" cy="447675"/>
          </a:xfrm>
          <a:prstGeom prst="rect">
            <a:avLst/>
          </a:prstGeom>
          <a:solidFill>
            <a:srgbClr val="F8C4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A2CA0483-31AC-793E-B614-4D594E7F08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0616" y="0"/>
            <a:ext cx="1091384" cy="1218423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83392" y="1959574"/>
            <a:ext cx="6603657" cy="33005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/>
              <a:t>	</a:t>
            </a:r>
          </a:p>
          <a:p>
            <a:pPr marL="0" indent="0">
              <a:buNone/>
            </a:pPr>
            <a:r>
              <a:rPr lang="sk-SK" dirty="0"/>
              <a:t>	Kultúra</a:t>
            </a:r>
          </a:p>
          <a:p>
            <a:pPr marL="0" indent="0">
              <a:buNone/>
            </a:pPr>
            <a:r>
              <a:rPr lang="sk-SK" dirty="0"/>
              <a:t>		Seniori</a:t>
            </a:r>
          </a:p>
          <a:p>
            <a:pPr marL="0" indent="0">
              <a:buNone/>
            </a:pPr>
            <a:r>
              <a:rPr lang="sk-SK" dirty="0"/>
              <a:t>			Mládež</a:t>
            </a:r>
          </a:p>
          <a:p>
            <a:pPr marL="0" indent="0">
              <a:buNone/>
            </a:pPr>
            <a:r>
              <a:rPr lang="sk-SK" dirty="0"/>
              <a:t>				</a:t>
            </a:r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36" b="3937"/>
          <a:stretch/>
        </p:blipFill>
        <p:spPr>
          <a:xfrm>
            <a:off x="7068562" y="1791213"/>
            <a:ext cx="4285238" cy="3637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758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856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k-SK" sz="3200" dirty="0">
                <a:solidFill>
                  <a:srgbClr val="00B050"/>
                </a:solidFill>
                <a:latin typeface="Arial Black" panose="020B0A04020102020204" pitchFamily="34" charset="0"/>
              </a:rPr>
              <a:t>Anotácia</a:t>
            </a:r>
            <a:endParaRPr lang="sk-SK" sz="3200" dirty="0"/>
          </a:p>
        </p:txBody>
      </p:sp>
      <p:sp>
        <p:nvSpPr>
          <p:cNvPr id="5" name="Obdĺžnik 4"/>
          <p:cNvSpPr/>
          <p:nvPr/>
        </p:nvSpPr>
        <p:spPr>
          <a:xfrm>
            <a:off x="0" y="6410325"/>
            <a:ext cx="12192000" cy="447675"/>
          </a:xfrm>
          <a:prstGeom prst="rect">
            <a:avLst/>
          </a:prstGeom>
          <a:solidFill>
            <a:srgbClr val="00924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0" y="5962650"/>
            <a:ext cx="12192000" cy="447675"/>
          </a:xfrm>
          <a:prstGeom prst="rect">
            <a:avLst/>
          </a:prstGeom>
          <a:solidFill>
            <a:srgbClr val="F8C4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A2CA0483-31AC-793E-B614-4D594E7F08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0616" y="0"/>
            <a:ext cx="1091384" cy="1218423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1243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Spevácky zbor Rozkvet je amatérsky spevácky zbor. Pracuje v Prievidzi 56 rokov a získal si dobré meno nielen svojimi vystúpeniami ale aj organizáciou rôznych podujatí a spoluprác s inými telesami  a dirigentami. V ostatných rokoch sú to aktivity zamerané na skvalitnenie interpretačného umenia a individuálnych speváckych schopností prostredníctvom podujatia Prievidzské zborové dielne. Tento osvedčený model chceme ponúknuť aj prievidzským zborom. </a:t>
            </a:r>
          </a:p>
        </p:txBody>
      </p:sp>
    </p:spTree>
    <p:extLst>
      <p:ext uri="{BB962C8B-B14F-4D97-AF65-F5344CB8AC3E}">
        <p14:creationId xmlns:p14="http://schemas.microsoft.com/office/powerpoint/2010/main" val="3813443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856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k-SK" sz="3200" dirty="0">
                <a:solidFill>
                  <a:srgbClr val="00B050"/>
                </a:solidFill>
                <a:latin typeface="Arial Black" panose="020B0A04020102020204" pitchFamily="34" charset="0"/>
              </a:rPr>
              <a:t>Popis súčasnej situácie</a:t>
            </a:r>
            <a:endParaRPr lang="sk-SK" sz="3200" dirty="0"/>
          </a:p>
        </p:txBody>
      </p:sp>
      <p:sp>
        <p:nvSpPr>
          <p:cNvPr id="5" name="Obdĺžnik 4"/>
          <p:cNvSpPr/>
          <p:nvPr/>
        </p:nvSpPr>
        <p:spPr>
          <a:xfrm>
            <a:off x="0" y="6410325"/>
            <a:ext cx="12192000" cy="447675"/>
          </a:xfrm>
          <a:prstGeom prst="rect">
            <a:avLst/>
          </a:prstGeom>
          <a:solidFill>
            <a:srgbClr val="00924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0" y="5962650"/>
            <a:ext cx="12192000" cy="447675"/>
          </a:xfrm>
          <a:prstGeom prst="rect">
            <a:avLst/>
          </a:prstGeom>
          <a:solidFill>
            <a:srgbClr val="F8C4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A2CA0483-31AC-793E-B614-4D594E7F08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0616" y="0"/>
            <a:ext cx="1091384" cy="1218423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084043"/>
            <a:ext cx="10515600" cy="197024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sk-SK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 meste Prievidza pôsobí niekoľko amatérskych seniorských speváckych zborov a skupín. Členovia týchto zoskupení sú aktívni v umeleckej činnosti najmä vo svojich komunitách, prípadne na prezentáciách svojej činnosti na miestnych podujatiach, prípadne regionálnych prehliadkach. 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838200" y="289639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k-SK" sz="3200" dirty="0">
                <a:solidFill>
                  <a:srgbClr val="00B050"/>
                </a:solidFill>
                <a:latin typeface="Arial Black" panose="020B0A04020102020204" pitchFamily="34" charset="0"/>
              </a:rPr>
              <a:t>Riešenie</a:t>
            </a:r>
            <a:endParaRPr lang="sk-SK" sz="3200" dirty="0"/>
          </a:p>
        </p:txBody>
      </p:sp>
      <p:sp>
        <p:nvSpPr>
          <p:cNvPr id="8" name="Zástupný symbol obsahu 2"/>
          <p:cNvSpPr txBox="1">
            <a:spLocks/>
          </p:cNvSpPr>
          <p:nvPr/>
        </p:nvSpPr>
        <p:spPr>
          <a:xfrm>
            <a:off x="838200" y="3904097"/>
            <a:ext cx="10515600" cy="18828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sk-SK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Projekt  umožní členom amatérskych speváckych zborov pôsobiacich v meste Prievidza rozšíriť svoj repertoár, spolupracovať s ďalšími členmi speváckych zborov a dirigentami. Zároveň podporíme umelecký rast kolektívov a umožníme im prezentáciu na spoločnom koncerte. 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936166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856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k-SK" sz="3200" dirty="0">
                <a:solidFill>
                  <a:srgbClr val="00B050"/>
                </a:solidFill>
                <a:latin typeface="Arial Black" panose="020B0A04020102020204" pitchFamily="34" charset="0"/>
              </a:rPr>
              <a:t>Predkladateľ a realizátori projektu</a:t>
            </a:r>
            <a:endParaRPr lang="sk-SK" sz="3200" dirty="0"/>
          </a:p>
        </p:txBody>
      </p:sp>
      <p:sp>
        <p:nvSpPr>
          <p:cNvPr id="5" name="Obdĺžnik 4"/>
          <p:cNvSpPr/>
          <p:nvPr/>
        </p:nvSpPr>
        <p:spPr>
          <a:xfrm>
            <a:off x="0" y="6410325"/>
            <a:ext cx="12192000" cy="447675"/>
          </a:xfrm>
          <a:prstGeom prst="rect">
            <a:avLst/>
          </a:prstGeom>
          <a:solidFill>
            <a:srgbClr val="00924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0" y="5962650"/>
            <a:ext cx="12192000" cy="447675"/>
          </a:xfrm>
          <a:prstGeom prst="rect">
            <a:avLst/>
          </a:prstGeom>
          <a:solidFill>
            <a:srgbClr val="F8C4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A2CA0483-31AC-793E-B614-4D594E7F08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0616" y="0"/>
            <a:ext cx="1091384" cy="1218423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218423"/>
            <a:ext cx="10946258" cy="4568524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sk-SK" sz="4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Projektoví koordinátori: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sk-SK" sz="42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Eva Višňovská</a:t>
            </a:r>
            <a:r>
              <a:rPr lang="sk-SK" sz="4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predsedníčka SZ Rozkvet, dlhoročné skúsenosti s organizáciou koncertov, účastí na domácich i zahraničných festivaloch,  podujatí Prievidza spieva, Prievidzské zborové dielne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sk-SK" sz="4200" b="1" i="1" dirty="0">
                <a:latin typeface="Arial" panose="020B0604020202020204" pitchFamily="34" charset="0"/>
                <a:cs typeface="Arial" panose="020B0604020202020204" pitchFamily="34" charset="0"/>
              </a:rPr>
              <a:t>Ivana Plachá</a:t>
            </a:r>
            <a:r>
              <a:rPr lang="sk-SK" sz="4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4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tajomníčka SZ Rozkvet, spolupráca na organizácii podujatí speváckeho zboru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sk-SK" sz="42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sk-SK" sz="4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Odborný garant: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sk-SK" sz="42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Ján Glos</a:t>
            </a:r>
            <a:r>
              <a:rPr lang="sk-SK" sz="4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sk-SK" sz="4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dlhoročný dirigent SZ Rozkvet, učiteľ a dirigent školského orchestra ZUŠ L. </a:t>
            </a:r>
            <a:r>
              <a:rPr lang="sk-SK" sz="4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Stančeka</a:t>
            </a:r>
            <a:r>
              <a:rPr lang="sk-SK" sz="4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v Prievidzi, umelecký garant workshopu Prievidzské zborové dielne. Technicky a umelecky zabezpečuje hudobné podklady a výber skladieb pre spevácky zbor.</a:t>
            </a:r>
            <a:endParaRPr lang="sk-SK" sz="4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sk-SK" sz="42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sk-SK" sz="4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Realizátori aktivít: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sk-SK" sz="42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Eva </a:t>
            </a:r>
            <a:r>
              <a:rPr lang="sk-SK" sz="4200" b="1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Balagová</a:t>
            </a:r>
            <a:r>
              <a:rPr lang="sk-SK" sz="4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sk-SK" sz="4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dlhoročná aktívna členka SZ Rozkvet, učiteľka ZUŠ L. </a:t>
            </a:r>
            <a:r>
              <a:rPr lang="sk-SK" sz="4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Stančeka</a:t>
            </a:r>
            <a:r>
              <a:rPr lang="sk-SK" sz="4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klaviristka, spolupráca so SZ Prieboj, Rozkvet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sk-SK" sz="42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Mária </a:t>
            </a:r>
            <a:r>
              <a:rPr lang="sk-SK" sz="42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Švábová</a:t>
            </a:r>
            <a:r>
              <a:rPr lang="sk-SK" sz="42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sk-SK" sz="42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Silvia </a:t>
            </a:r>
            <a:r>
              <a:rPr lang="sk-SK" sz="4200" b="1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Zeleňáková</a:t>
            </a:r>
            <a:r>
              <a:rPr lang="sk-SK" sz="42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k-SK" sz="4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sk-SK" sz="4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členky</a:t>
            </a:r>
            <a:r>
              <a:rPr lang="sk-SK" sz="4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k-SK" sz="4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SZ Rozkvet,</a:t>
            </a:r>
            <a:endParaRPr lang="sk-SK" sz="42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sk-SK" sz="4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Dirigenti zborov a speváckych skupín</a:t>
            </a:r>
            <a:endParaRPr lang="sk-SK" sz="4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k-SK" sz="1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12373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1967</TotalTime>
  <Words>702</Words>
  <Application>Microsoft Office PowerPoint</Application>
  <PresentationFormat>Widescreen</PresentationFormat>
  <Paragraphs>134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Candara</vt:lpstr>
      <vt:lpstr>Times New Roman</vt:lpstr>
      <vt:lpstr>Wingdings</vt:lpstr>
      <vt:lpstr>Motív Office</vt:lpstr>
      <vt:lpstr>Participatívny rozpočet 2023-2024</vt:lpstr>
      <vt:lpstr>Projektová dokumentácia </vt:lpstr>
      <vt:lpstr>Základné údaje o projekte</vt:lpstr>
      <vt:lpstr>Výber realizátora projektu</vt:lpstr>
      <vt:lpstr>Základné údaje o realizátorovi projektu</vt:lpstr>
      <vt:lpstr>Oblasť podpory  </vt:lpstr>
      <vt:lpstr>Anotácia</vt:lpstr>
      <vt:lpstr>Popis súčasnej situácie</vt:lpstr>
      <vt:lpstr>Predkladateľ a realizátori projektu</vt:lpstr>
      <vt:lpstr>PowerPoint Presentation</vt:lpstr>
      <vt:lpstr>Cieľ a výstupy projektu</vt:lpstr>
      <vt:lpstr>Rozpočet projektu</vt:lpstr>
      <vt:lpstr>Kontakty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Participatívny rozpočet 2018</dc:title>
  <dc:creator>Ďureje Michal</dc:creator>
  <cp:lastModifiedBy>Visnovska,Eva,SK-Prievidza,Human Resources</cp:lastModifiedBy>
  <cp:revision>44</cp:revision>
  <dcterms:created xsi:type="dcterms:W3CDTF">2018-02-27T07:03:52Z</dcterms:created>
  <dcterms:modified xsi:type="dcterms:W3CDTF">2023-10-17T19:06:58Z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ada0a2f-b917-4d51-b0d0-d418a10c8b23_Enabled">
    <vt:lpwstr>true</vt:lpwstr>
  </property>
  <property fmtid="{D5CDD505-2E9C-101B-9397-08002B2CF9AE}" pid="3" name="MSIP_Label_1ada0a2f-b917-4d51-b0d0-d418a10c8b23_SetDate">
    <vt:lpwstr>2023-10-13T20:18:24Z</vt:lpwstr>
  </property>
  <property fmtid="{D5CDD505-2E9C-101B-9397-08002B2CF9AE}" pid="4" name="MSIP_Label_1ada0a2f-b917-4d51-b0d0-d418a10c8b23_Method">
    <vt:lpwstr>Standard</vt:lpwstr>
  </property>
  <property fmtid="{D5CDD505-2E9C-101B-9397-08002B2CF9AE}" pid="5" name="MSIP_Label_1ada0a2f-b917-4d51-b0d0-d418a10c8b23_Name">
    <vt:lpwstr>1ada0a2f-b917-4d51-b0d0-d418a10c8b23</vt:lpwstr>
  </property>
  <property fmtid="{D5CDD505-2E9C-101B-9397-08002B2CF9AE}" pid="6" name="MSIP_Label_1ada0a2f-b917-4d51-b0d0-d418a10c8b23_SiteId">
    <vt:lpwstr>12a3af23-a769-4654-847f-958f3d479f4a</vt:lpwstr>
  </property>
  <property fmtid="{D5CDD505-2E9C-101B-9397-08002B2CF9AE}" pid="7" name="MSIP_Label_1ada0a2f-b917-4d51-b0d0-d418a10c8b23_ActionId">
    <vt:lpwstr>e7fd3332-746e-4f24-acbf-3b6423756906</vt:lpwstr>
  </property>
  <property fmtid="{D5CDD505-2E9C-101B-9397-08002B2CF9AE}" pid="8" name="MSIP_Label_1ada0a2f-b917-4d51-b0d0-d418a10c8b23_ContentBits">
    <vt:lpwstr>0</vt:lpwstr>
  </property>
</Properties>
</file>