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8"/>
    <p:sldId id="257" r:id="rId59"/>
    <p:sldId id="258" r:id="rId60"/>
    <p:sldId id="259" r:id="rId61"/>
    <p:sldId id="260" r:id="rId62"/>
    <p:sldId id="261" r:id="rId63"/>
    <p:sldId id="262" r:id="rId64"/>
    <p:sldId id="263" r:id="rId65"/>
    <p:sldId id="264" r:id="rId66"/>
    <p:sldId id="265" r:id="rId6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unborn" charset="1" panose="00000500000000000000"/>
      <p:regular r:id="rId10"/>
    </p:embeddedFont>
    <p:embeddedFont>
      <p:font typeface="Sunborn Italics" charset="1" panose="00000500000000000000"/>
      <p:regular r:id="rId11"/>
    </p:embeddedFont>
    <p:embeddedFont>
      <p:font typeface="TAN Tangkiwood" charset="1" panose="00000000000000000000"/>
      <p:regular r:id="rId12"/>
    </p:embeddedFont>
    <p:embeddedFont>
      <p:font typeface="TT Chocolates" charset="1" panose="02000503020000020003"/>
      <p:regular r:id="rId13"/>
    </p:embeddedFont>
    <p:embeddedFont>
      <p:font typeface="TT Chocolates Bold" charset="1" panose="02000803020000020003"/>
      <p:regular r:id="rId14"/>
    </p:embeddedFont>
    <p:embeddedFont>
      <p:font typeface="TT Chocolates Italics" charset="1" panose="02000503020000090003"/>
      <p:regular r:id="rId15"/>
    </p:embeddedFont>
    <p:embeddedFont>
      <p:font typeface="TT Chocolates Bold Italics" charset="1" panose="02000803030000090003"/>
      <p:regular r:id="rId16"/>
    </p:embeddedFont>
    <p:embeddedFont>
      <p:font typeface="TT Chocolates Extra-Light" charset="1" panose="02000503030000020003"/>
      <p:regular r:id="rId17"/>
    </p:embeddedFont>
    <p:embeddedFont>
      <p:font typeface="TT Chocolates Extra-Light Italics" charset="1" panose="02000503030000090003"/>
      <p:regular r:id="rId18"/>
    </p:embeddedFont>
    <p:embeddedFont>
      <p:font typeface="TT Chocolates Light Italics" charset="1" panose="02000503030000090003"/>
      <p:regular r:id="rId19"/>
    </p:embeddedFont>
    <p:embeddedFont>
      <p:font typeface="TT Chocolates Ultra-Bold" charset="1" panose="02000903040000020003"/>
      <p:regular r:id="rId20"/>
    </p:embeddedFont>
    <p:embeddedFont>
      <p:font typeface="TT Chocolates Ultra-Bold Italics" charset="1" panose="02000903050000090003"/>
      <p:regular r:id="rId21"/>
    </p:embeddedFont>
    <p:embeddedFont>
      <p:font typeface="Now" charset="1" panose="00000500000000000000"/>
      <p:regular r:id="rId22"/>
    </p:embeddedFont>
    <p:embeddedFont>
      <p:font typeface="Now Bold" charset="1" panose="00000800000000000000"/>
      <p:regular r:id="rId23"/>
    </p:embeddedFont>
    <p:embeddedFont>
      <p:font typeface="Now Thin" charset="1" panose="00000300000000000000"/>
      <p:regular r:id="rId24"/>
    </p:embeddedFont>
    <p:embeddedFont>
      <p:font typeface="Now Light" charset="1" panose="00000400000000000000"/>
      <p:regular r:id="rId25"/>
    </p:embeddedFont>
    <p:embeddedFont>
      <p:font typeface="Now Medium" charset="1" panose="00000600000000000000"/>
      <p:regular r:id="rId26"/>
    </p:embeddedFont>
    <p:embeddedFont>
      <p:font typeface="Now Heavy" charset="1" panose="00000A00000000000000"/>
      <p:regular r:id="rId27"/>
    </p:embeddedFont>
    <p:embeddedFont>
      <p:font typeface="Open Sauce" charset="1" panose="00000500000000000000"/>
      <p:regular r:id="rId28"/>
    </p:embeddedFont>
    <p:embeddedFont>
      <p:font typeface="Open Sauce Bold" charset="1" panose="00000800000000000000"/>
      <p:regular r:id="rId29"/>
    </p:embeddedFont>
    <p:embeddedFont>
      <p:font typeface="Open Sauce Italics" charset="1" panose="00000500000000000000"/>
      <p:regular r:id="rId30"/>
    </p:embeddedFont>
    <p:embeddedFont>
      <p:font typeface="Open Sauce Bold Italics" charset="1" panose="00000800000000000000"/>
      <p:regular r:id="rId31"/>
    </p:embeddedFont>
    <p:embeddedFont>
      <p:font typeface="Open Sauce Light" charset="1" panose="00000400000000000000"/>
      <p:regular r:id="rId32"/>
    </p:embeddedFont>
    <p:embeddedFont>
      <p:font typeface="Open Sauce Light Italics" charset="1" panose="00000400000000000000"/>
      <p:regular r:id="rId33"/>
    </p:embeddedFont>
    <p:embeddedFont>
      <p:font typeface="Open Sauce Medium" charset="1" panose="00000600000000000000"/>
      <p:regular r:id="rId34"/>
    </p:embeddedFont>
    <p:embeddedFont>
      <p:font typeface="Open Sauce Medium Italics" charset="1" panose="00000600000000000000"/>
      <p:regular r:id="rId35"/>
    </p:embeddedFont>
    <p:embeddedFont>
      <p:font typeface="Open Sauce Semi-Bold" charset="1" panose="00000700000000000000"/>
      <p:regular r:id="rId36"/>
    </p:embeddedFont>
    <p:embeddedFont>
      <p:font typeface="Open Sauce Semi-Bold Italics" charset="1" panose="00000700000000000000"/>
      <p:regular r:id="rId37"/>
    </p:embeddedFont>
    <p:embeddedFont>
      <p:font typeface="Open Sauce Heavy" charset="1" panose="00000A00000000000000"/>
      <p:regular r:id="rId38"/>
    </p:embeddedFont>
    <p:embeddedFont>
      <p:font typeface="Open Sauce Heavy Italics" charset="1" panose="00000A00000000000000"/>
      <p:regular r:id="rId39"/>
    </p:embeddedFont>
    <p:embeddedFont>
      <p:font typeface="Montserrat" charset="1" panose="00000500000000000000"/>
      <p:regular r:id="rId40"/>
    </p:embeddedFont>
    <p:embeddedFont>
      <p:font typeface="Montserrat Bold" charset="1" panose="00000800000000000000"/>
      <p:regular r:id="rId41"/>
    </p:embeddedFont>
    <p:embeddedFont>
      <p:font typeface="Montserrat Italics" charset="1" panose="00000500000000000000"/>
      <p:regular r:id="rId42"/>
    </p:embeddedFont>
    <p:embeddedFont>
      <p:font typeface="Montserrat Bold Italics" charset="1" panose="00000800000000000000"/>
      <p:regular r:id="rId43"/>
    </p:embeddedFont>
    <p:embeddedFont>
      <p:font typeface="Montserrat Thin" charset="1" panose="00000300000000000000"/>
      <p:regular r:id="rId44"/>
    </p:embeddedFont>
    <p:embeddedFont>
      <p:font typeface="Montserrat Thin Italics" charset="1" panose="00000300000000000000"/>
      <p:regular r:id="rId45"/>
    </p:embeddedFont>
    <p:embeddedFont>
      <p:font typeface="Montserrat Extra-Light" charset="1" panose="00000300000000000000"/>
      <p:regular r:id="rId46"/>
    </p:embeddedFont>
    <p:embeddedFont>
      <p:font typeface="Montserrat Extra-Light Italics" charset="1" panose="00000300000000000000"/>
      <p:regular r:id="rId47"/>
    </p:embeddedFont>
    <p:embeddedFont>
      <p:font typeface="Montserrat Light" charset="1" panose="00000400000000000000"/>
      <p:regular r:id="rId48"/>
    </p:embeddedFont>
    <p:embeddedFont>
      <p:font typeface="Montserrat Light Italics" charset="1" panose="00000400000000000000"/>
      <p:regular r:id="rId49"/>
    </p:embeddedFont>
    <p:embeddedFont>
      <p:font typeface="Montserrat Medium" charset="1" panose="00000600000000000000"/>
      <p:regular r:id="rId50"/>
    </p:embeddedFont>
    <p:embeddedFont>
      <p:font typeface="Montserrat Medium Italics" charset="1" panose="00000600000000000000"/>
      <p:regular r:id="rId51"/>
    </p:embeddedFont>
    <p:embeddedFont>
      <p:font typeface="Montserrat Semi-Bold" charset="1" panose="00000700000000000000"/>
      <p:regular r:id="rId52"/>
    </p:embeddedFont>
    <p:embeddedFont>
      <p:font typeface="Montserrat Semi-Bold Italics" charset="1" panose="00000700000000000000"/>
      <p:regular r:id="rId53"/>
    </p:embeddedFont>
    <p:embeddedFont>
      <p:font typeface="Montserrat Ultra-Bold" charset="1" panose="00000900000000000000"/>
      <p:regular r:id="rId54"/>
    </p:embeddedFont>
    <p:embeddedFont>
      <p:font typeface="Montserrat Ultra-Bold Italics" charset="1" panose="00000900000000000000"/>
      <p:regular r:id="rId55"/>
    </p:embeddedFont>
    <p:embeddedFont>
      <p:font typeface="Montserrat Heavy" charset="1" panose="00000A00000000000000"/>
      <p:regular r:id="rId56"/>
    </p:embeddedFont>
    <p:embeddedFont>
      <p:font typeface="Montserrat Heavy Italics" charset="1" panose="00000A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slides/slide1.xml" Type="http://schemas.openxmlformats.org/officeDocument/2006/relationships/slide"/><Relationship Id="rId59" Target="slides/slide2.xml" Type="http://schemas.openxmlformats.org/officeDocument/2006/relationships/slide"/><Relationship Id="rId6" Target="fonts/font6.fntdata" Type="http://schemas.openxmlformats.org/officeDocument/2006/relationships/font"/><Relationship Id="rId60" Target="slides/slide3.xml" Type="http://schemas.openxmlformats.org/officeDocument/2006/relationships/slide"/><Relationship Id="rId61" Target="slides/slide4.xml" Type="http://schemas.openxmlformats.org/officeDocument/2006/relationships/slide"/><Relationship Id="rId62" Target="slides/slide5.xml" Type="http://schemas.openxmlformats.org/officeDocument/2006/relationships/slide"/><Relationship Id="rId63" Target="slides/slide6.xml" Type="http://schemas.openxmlformats.org/officeDocument/2006/relationships/slide"/><Relationship Id="rId64" Target="slides/slide7.xml" Type="http://schemas.openxmlformats.org/officeDocument/2006/relationships/slide"/><Relationship Id="rId65" Target="slides/slide8.xml" Type="http://schemas.openxmlformats.org/officeDocument/2006/relationships/slide"/><Relationship Id="rId66" Target="slides/slide9.xml" Type="http://schemas.openxmlformats.org/officeDocument/2006/relationships/slide"/><Relationship Id="rId67" Target="slides/slide10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51.jpe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jpe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659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84962" y="0"/>
            <a:ext cx="5803038" cy="7782031"/>
            <a:chOff x="0" y="0"/>
            <a:chExt cx="7737383" cy="1037604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602" r="0" b="2602"/>
            <a:stretch>
              <a:fillRect/>
            </a:stretch>
          </p:blipFill>
          <p:spPr>
            <a:xfrm flipH="false" flipV="false">
              <a:off x="0" y="0"/>
              <a:ext cx="7737383" cy="1037604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2014571">
            <a:off x="3905315" y="6004537"/>
            <a:ext cx="4047759" cy="3554989"/>
          </a:xfrm>
          <a:custGeom>
            <a:avLst/>
            <a:gdLst/>
            <a:ahLst/>
            <a:cxnLst/>
            <a:rect r="r" b="b" t="t" l="l"/>
            <a:pathLst>
              <a:path h="3554989" w="4047759">
                <a:moveTo>
                  <a:pt x="0" y="0"/>
                </a:moveTo>
                <a:lnTo>
                  <a:pt x="4047760" y="0"/>
                </a:lnTo>
                <a:lnTo>
                  <a:pt x="4047760" y="3554989"/>
                </a:lnTo>
                <a:lnTo>
                  <a:pt x="0" y="3554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87924">
            <a:off x="1042632" y="4130114"/>
            <a:ext cx="1192632" cy="1047442"/>
          </a:xfrm>
          <a:custGeom>
            <a:avLst/>
            <a:gdLst/>
            <a:ahLst/>
            <a:cxnLst/>
            <a:rect r="r" b="b" t="t" l="l"/>
            <a:pathLst>
              <a:path h="1047442" w="1192632">
                <a:moveTo>
                  <a:pt x="0" y="0"/>
                </a:moveTo>
                <a:lnTo>
                  <a:pt x="1192631" y="0"/>
                </a:lnTo>
                <a:lnTo>
                  <a:pt x="1192631" y="1047442"/>
                </a:lnTo>
                <a:lnTo>
                  <a:pt x="0" y="104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681925" y="2669200"/>
            <a:ext cx="5803038" cy="7713050"/>
            <a:chOff x="0" y="0"/>
            <a:chExt cx="7737383" cy="1028406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/>
            <a:srcRect l="1862" t="0" r="1862" b="0"/>
            <a:stretch>
              <a:fillRect/>
            </a:stretch>
          </p:blipFill>
          <p:spPr>
            <a:xfrm flipH="false" flipV="false">
              <a:off x="0" y="0"/>
              <a:ext cx="7737383" cy="10284067"/>
            </a:xfrm>
            <a:prstGeom prst="rect">
              <a:avLst/>
            </a:prstGeom>
          </p:spPr>
        </p:pic>
      </p:grpSp>
      <p:sp>
        <p:nvSpPr>
          <p:cNvPr name="AutoShape 8" id="8"/>
          <p:cNvSpPr/>
          <p:nvPr/>
        </p:nvSpPr>
        <p:spPr>
          <a:xfrm rot="0">
            <a:off x="6681925" y="-162001"/>
            <a:ext cx="5803038" cy="3442257"/>
          </a:xfrm>
          <a:prstGeom prst="rect">
            <a:avLst/>
          </a:prstGeom>
          <a:solidFill>
            <a:srgbClr val="E48C3C"/>
          </a:solidFill>
        </p:spPr>
      </p:sp>
      <p:sp>
        <p:nvSpPr>
          <p:cNvPr name="AutoShape 9" id="9"/>
          <p:cNvSpPr/>
          <p:nvPr/>
        </p:nvSpPr>
        <p:spPr>
          <a:xfrm rot="0">
            <a:off x="-162001" y="8646872"/>
            <a:ext cx="6843925" cy="1735378"/>
          </a:xfrm>
          <a:prstGeom prst="rect">
            <a:avLst/>
          </a:prstGeom>
          <a:solidFill>
            <a:srgbClr val="E48C3C"/>
          </a:solidFill>
        </p:spPr>
      </p:sp>
      <p:sp>
        <p:nvSpPr>
          <p:cNvPr name="Freeform 10" id="10"/>
          <p:cNvSpPr/>
          <p:nvPr/>
        </p:nvSpPr>
        <p:spPr>
          <a:xfrm flipH="false" flipV="false" rot="0">
            <a:off x="7411864" y="2565370"/>
            <a:ext cx="1186564" cy="714887"/>
          </a:xfrm>
          <a:custGeom>
            <a:avLst/>
            <a:gdLst/>
            <a:ahLst/>
            <a:cxnLst/>
            <a:rect r="r" b="b" t="t" l="l"/>
            <a:pathLst>
              <a:path h="714887" w="1186564">
                <a:moveTo>
                  <a:pt x="0" y="0"/>
                </a:moveTo>
                <a:lnTo>
                  <a:pt x="1186564" y="0"/>
                </a:lnTo>
                <a:lnTo>
                  <a:pt x="1186564" y="714887"/>
                </a:lnTo>
                <a:lnTo>
                  <a:pt x="0" y="714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10331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127055" y="1014742"/>
            <a:ext cx="4912777" cy="1211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3930" spc="-39">
                <a:solidFill>
                  <a:srgbClr val="EFE7D2"/>
                </a:solidFill>
                <a:latin typeface="TAN Tangkiwood Bold"/>
              </a:rPr>
              <a:t>PEACE,LOVE, UNITY AND</a:t>
            </a:r>
          </a:p>
          <a:p>
            <a:pPr algn="ctr" marL="0" indent="0" lvl="0">
              <a:lnSpc>
                <a:spcPts val="4323"/>
              </a:lnSpc>
              <a:spcBef>
                <a:spcPct val="0"/>
              </a:spcBef>
            </a:pPr>
            <a:r>
              <a:rPr lang="en-US" sz="3930" spc="-39">
                <a:solidFill>
                  <a:srgbClr val="EFE7D2"/>
                </a:solidFill>
                <a:latin typeface="TAN Tangkiwood Bold"/>
              </a:rPr>
              <a:t>HAVING FUN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2335315">
            <a:off x="10511587" y="-645362"/>
            <a:ext cx="1616064" cy="1630890"/>
          </a:xfrm>
          <a:custGeom>
            <a:avLst/>
            <a:gdLst/>
            <a:ahLst/>
            <a:cxnLst/>
            <a:rect r="r" b="b" t="t" l="l"/>
            <a:pathLst>
              <a:path h="1630890" w="1616064">
                <a:moveTo>
                  <a:pt x="0" y="0"/>
                </a:moveTo>
                <a:lnTo>
                  <a:pt x="1616064" y="0"/>
                </a:lnTo>
                <a:lnTo>
                  <a:pt x="1616064" y="1630890"/>
                </a:lnTo>
                <a:lnTo>
                  <a:pt x="0" y="1630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84830" y="1153430"/>
            <a:ext cx="6079877" cy="234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40"/>
              </a:lnSpc>
            </a:pPr>
            <a:r>
              <a:rPr lang="en-US" sz="12200">
                <a:solidFill>
                  <a:srgbClr val="EFE7D2"/>
                </a:solidFill>
                <a:latin typeface="TAN Tangkiwood"/>
              </a:rPr>
              <a:t>HIP-HOP-</a:t>
            </a:r>
          </a:p>
          <a:p>
            <a:pPr>
              <a:lnSpc>
                <a:spcPts val="6650"/>
              </a:lnSpc>
            </a:pPr>
            <a:r>
              <a:rPr lang="en-US" sz="9501">
                <a:solidFill>
                  <a:srgbClr val="EFE7D2"/>
                </a:solidFill>
                <a:latin typeface="TAN Tangkiwood"/>
              </a:rPr>
              <a:t>OVÉ   </a:t>
            </a:r>
            <a:r>
              <a:rPr lang="en-US" sz="9501">
                <a:solidFill>
                  <a:srgbClr val="EFE7D2"/>
                </a:solidFill>
                <a:latin typeface="TAN Tangkiwood"/>
              </a:rPr>
              <a:t>LETO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5788813"/>
            <a:ext cx="4750265" cy="1064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9"/>
              </a:lnSpc>
            </a:pPr>
            <a:r>
              <a:rPr lang="en-US" sz="3399">
                <a:solidFill>
                  <a:srgbClr val="EFE7D2"/>
                </a:solidFill>
                <a:latin typeface="TT Chocolates Bold"/>
              </a:rPr>
              <a:t>. pre vašu kreativitu</a:t>
            </a:r>
          </a:p>
          <a:p>
            <a:pPr>
              <a:lnSpc>
                <a:spcPts val="4249"/>
              </a:lnSpc>
            </a:pPr>
            <a:r>
              <a:rPr lang="en-US" sz="3399">
                <a:solidFill>
                  <a:srgbClr val="EFE7D2"/>
                </a:solidFill>
                <a:latin typeface="TT Chocolates Bold"/>
              </a:rPr>
              <a:t>. pre všetkých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947072" y="8242214"/>
            <a:ext cx="4878819" cy="1585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81"/>
              </a:lnSpc>
            </a:pPr>
            <a:r>
              <a:rPr lang="en-US" sz="5619" spc="-56">
                <a:solidFill>
                  <a:srgbClr val="FFFFFF"/>
                </a:solidFill>
                <a:latin typeface="TT Chocolates Bold"/>
              </a:rPr>
              <a:t>OZ</a:t>
            </a:r>
          </a:p>
          <a:p>
            <a:pPr algn="ctr" marL="0" indent="0" lvl="0">
              <a:lnSpc>
                <a:spcPts val="6181"/>
              </a:lnSpc>
              <a:spcBef>
                <a:spcPct val="0"/>
              </a:spcBef>
            </a:pPr>
            <a:r>
              <a:rPr lang="en-US" sz="5619" spc="-56">
                <a:solidFill>
                  <a:srgbClr val="FFFFFF"/>
                </a:solidFill>
                <a:latin typeface="TT Chocolates Bold"/>
              </a:rPr>
              <a:t>PLACEFORYOU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4830" y="8954173"/>
            <a:ext cx="4750265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140">
                <a:solidFill>
                  <a:srgbClr val="213B1C"/>
                </a:solidFill>
                <a:latin typeface="TT Chocolates Bold"/>
              </a:rPr>
              <a:t>TANEC A HISTÓRIA, GRAFFITI,</a:t>
            </a:r>
          </a:p>
          <a:p>
            <a:pPr>
              <a:lnSpc>
                <a:spcPts val="2800"/>
              </a:lnSpc>
            </a:pPr>
            <a:r>
              <a:rPr lang="en-US" sz="2000" spc="140">
                <a:solidFill>
                  <a:srgbClr val="213B1C"/>
                </a:solidFill>
                <a:latin typeface="TT Chocolates Bold"/>
              </a:rPr>
              <a:t>BEATMAKING, DJING, BEATBOXING</a:t>
            </a:r>
          </a:p>
          <a:p>
            <a:pPr>
              <a:lnSpc>
                <a:spcPts val="2800"/>
              </a:lnSpc>
            </a:pPr>
            <a:r>
              <a:rPr lang="en-US" sz="2000" spc="140">
                <a:solidFill>
                  <a:srgbClr val="213B1C"/>
                </a:solidFill>
                <a:latin typeface="TT Chocolates Bold"/>
              </a:rPr>
              <a:t>A RAP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8808" y="4426829"/>
            <a:ext cx="10523199" cy="5860171"/>
            <a:chOff x="0" y="0"/>
            <a:chExt cx="2771542" cy="15434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71542" cy="1543419"/>
            </a:xfrm>
            <a:custGeom>
              <a:avLst/>
              <a:gdLst/>
              <a:ahLst/>
              <a:cxnLst/>
              <a:rect r="r" b="b" t="t" l="l"/>
              <a:pathLst>
                <a:path h="1543419" w="2771542">
                  <a:moveTo>
                    <a:pt x="0" y="0"/>
                  </a:moveTo>
                  <a:lnTo>
                    <a:pt x="2771542" y="0"/>
                  </a:lnTo>
                  <a:lnTo>
                    <a:pt x="2771542" y="1543419"/>
                  </a:lnTo>
                  <a:lnTo>
                    <a:pt x="0" y="1543419"/>
                  </a:lnTo>
                  <a:close/>
                </a:path>
              </a:pathLst>
            </a:custGeom>
            <a:solidFill>
              <a:srgbClr val="EF69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771542" cy="1581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04361" y="5611723"/>
            <a:ext cx="2253167" cy="1951730"/>
          </a:xfrm>
          <a:custGeom>
            <a:avLst/>
            <a:gdLst/>
            <a:ahLst/>
            <a:cxnLst/>
            <a:rect r="r" b="b" t="t" l="l"/>
            <a:pathLst>
              <a:path h="1951730" w="2253167">
                <a:moveTo>
                  <a:pt x="0" y="0"/>
                </a:moveTo>
                <a:lnTo>
                  <a:pt x="2253167" y="0"/>
                </a:lnTo>
                <a:lnTo>
                  <a:pt x="2253167" y="1951730"/>
                </a:lnTo>
                <a:lnTo>
                  <a:pt x="0" y="1951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61163" y="5611723"/>
            <a:ext cx="2253167" cy="1951730"/>
          </a:xfrm>
          <a:custGeom>
            <a:avLst/>
            <a:gdLst/>
            <a:ahLst/>
            <a:cxnLst/>
            <a:rect r="r" b="b" t="t" l="l"/>
            <a:pathLst>
              <a:path h="1951730" w="2253167">
                <a:moveTo>
                  <a:pt x="0" y="0"/>
                </a:moveTo>
                <a:lnTo>
                  <a:pt x="2253167" y="0"/>
                </a:lnTo>
                <a:lnTo>
                  <a:pt x="2253167" y="1951730"/>
                </a:lnTo>
                <a:lnTo>
                  <a:pt x="0" y="195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39834" y="0"/>
            <a:ext cx="10928688" cy="10968574"/>
          </a:xfrm>
          <a:custGeom>
            <a:avLst/>
            <a:gdLst/>
            <a:ahLst/>
            <a:cxnLst/>
            <a:rect r="r" b="b" t="t" l="l"/>
            <a:pathLst>
              <a:path h="10968574" w="10928688">
                <a:moveTo>
                  <a:pt x="0" y="0"/>
                </a:moveTo>
                <a:lnTo>
                  <a:pt x="10928688" y="0"/>
                </a:lnTo>
                <a:lnTo>
                  <a:pt x="10928688" y="10968574"/>
                </a:lnTo>
                <a:lnTo>
                  <a:pt x="0" y="1096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572354" y="1333524"/>
            <a:ext cx="5627723" cy="7562801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8"/>
              <a:stretch>
                <a:fillRect l="0" t="-5504" r="0" b="-550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F6930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2625140" y="7190865"/>
            <a:ext cx="3968820" cy="2804633"/>
          </a:xfrm>
          <a:custGeom>
            <a:avLst/>
            <a:gdLst/>
            <a:ahLst/>
            <a:cxnLst/>
            <a:rect r="r" b="b" t="t" l="l"/>
            <a:pathLst>
              <a:path h="2804633" w="3968820">
                <a:moveTo>
                  <a:pt x="0" y="0"/>
                </a:moveTo>
                <a:lnTo>
                  <a:pt x="3968821" y="0"/>
                </a:lnTo>
                <a:lnTo>
                  <a:pt x="3968821" y="2804633"/>
                </a:lnTo>
                <a:lnTo>
                  <a:pt x="0" y="2804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1696" y="8186808"/>
            <a:ext cx="3158498" cy="406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 Medium"/>
              </a:rPr>
              <a:t>Vytorila: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8451" y="8758213"/>
            <a:ext cx="3764988" cy="7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"/>
              </a:rPr>
              <a:t>Linda Štrbáková</a:t>
            </a:r>
          </a:p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"/>
              </a:rPr>
              <a:t>OZ PLACEFORYOU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908497" y="8736001"/>
            <a:ext cx="3158498" cy="7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"/>
              </a:rPr>
              <a:t>14.10.2023</a:t>
            </a:r>
          </a:p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"/>
              </a:rPr>
              <a:t>PRIEVIDZA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46709" y="8186808"/>
            <a:ext cx="3158498" cy="406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8"/>
              </a:lnSpc>
            </a:pPr>
            <a:r>
              <a:rPr lang="en-US" sz="2914">
                <a:solidFill>
                  <a:srgbClr val="FCEADA"/>
                </a:solidFill>
                <a:latin typeface="Now Medium"/>
              </a:rPr>
              <a:t>DÁTUM: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980010"/>
            <a:ext cx="8115300" cy="2059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915"/>
              </a:lnSpc>
            </a:pPr>
            <a:r>
              <a:rPr lang="en-US" sz="7915">
                <a:solidFill>
                  <a:srgbClr val="1C4521"/>
                </a:solidFill>
                <a:latin typeface="Sunborn"/>
              </a:rPr>
              <a:t>ďakujeme za vašu podporu!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6375" y="3563248"/>
            <a:ext cx="10267532" cy="10305005"/>
          </a:xfrm>
          <a:custGeom>
            <a:avLst/>
            <a:gdLst/>
            <a:ahLst/>
            <a:cxnLst/>
            <a:rect r="r" b="b" t="t" l="l"/>
            <a:pathLst>
              <a:path h="10305005" w="10267532">
                <a:moveTo>
                  <a:pt x="0" y="0"/>
                </a:moveTo>
                <a:lnTo>
                  <a:pt x="10267532" y="0"/>
                </a:lnTo>
                <a:lnTo>
                  <a:pt x="10267532" y="10305006"/>
                </a:lnTo>
                <a:lnTo>
                  <a:pt x="0" y="10305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81288" y="-182392"/>
            <a:ext cx="10443794" cy="11730878"/>
            <a:chOff x="0" y="0"/>
            <a:chExt cx="2750629" cy="30896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50629" cy="3089614"/>
            </a:xfrm>
            <a:custGeom>
              <a:avLst/>
              <a:gdLst/>
              <a:ahLst/>
              <a:cxnLst/>
              <a:rect r="r" b="b" t="t" l="l"/>
              <a:pathLst>
                <a:path h="3089614" w="2750629">
                  <a:moveTo>
                    <a:pt x="0" y="0"/>
                  </a:moveTo>
                  <a:lnTo>
                    <a:pt x="2750629" y="0"/>
                  </a:lnTo>
                  <a:lnTo>
                    <a:pt x="2750629" y="3089614"/>
                  </a:lnTo>
                  <a:lnTo>
                    <a:pt x="0" y="3089614"/>
                  </a:lnTo>
                  <a:close/>
                </a:path>
              </a:pathLst>
            </a:custGeom>
            <a:solidFill>
              <a:srgbClr val="1C452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50629" cy="3127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1076325"/>
            <a:ext cx="6752565" cy="1265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13"/>
              </a:lnSpc>
            </a:pPr>
            <a:r>
              <a:rPr lang="en-US" sz="4549">
                <a:solidFill>
                  <a:srgbClr val="1C4521"/>
                </a:solidFill>
                <a:latin typeface="Sunborn"/>
              </a:rPr>
              <a:t>oz placeforyou/</a:t>
            </a:r>
          </a:p>
          <a:p>
            <a:pPr>
              <a:lnSpc>
                <a:spcPts val="4913"/>
              </a:lnSpc>
            </a:pPr>
            <a:r>
              <a:rPr lang="en-US" sz="4549">
                <a:solidFill>
                  <a:srgbClr val="1C4521"/>
                </a:solidFill>
                <a:latin typeface="Sunborn"/>
              </a:rPr>
              <a:t>HIP-HOPOVÉ LETO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96202" y="2800902"/>
            <a:ext cx="3961558" cy="5236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1"/>
              </a:lnSpc>
            </a:pPr>
            <a:r>
              <a:rPr lang="en-US" sz="2962">
                <a:solidFill>
                  <a:srgbClr val="FFAF00"/>
                </a:solidFill>
                <a:latin typeface="Now Medium"/>
              </a:rPr>
              <a:t>1 KTO SME?</a:t>
            </a:r>
          </a:p>
          <a:p>
            <a:pPr>
              <a:lnSpc>
                <a:spcPts val="4621"/>
              </a:lnSpc>
            </a:pPr>
          </a:p>
          <a:p>
            <a:pPr>
              <a:lnSpc>
                <a:spcPts val="4621"/>
              </a:lnSpc>
            </a:pPr>
            <a:r>
              <a:rPr lang="en-US" sz="2962">
                <a:solidFill>
                  <a:srgbClr val="FFAF00"/>
                </a:solidFill>
                <a:latin typeface="Now Medium"/>
              </a:rPr>
              <a:t>2 ČO PRINÁŠAME?</a:t>
            </a:r>
          </a:p>
          <a:p>
            <a:pPr>
              <a:lnSpc>
                <a:spcPts val="4621"/>
              </a:lnSpc>
            </a:pPr>
          </a:p>
          <a:p>
            <a:pPr>
              <a:lnSpc>
                <a:spcPts val="4621"/>
              </a:lnSpc>
            </a:pPr>
            <a:r>
              <a:rPr lang="en-US" sz="2962">
                <a:solidFill>
                  <a:srgbClr val="FFAF00"/>
                </a:solidFill>
                <a:latin typeface="Now Medium"/>
              </a:rPr>
              <a:t>3 PREČO?</a:t>
            </a:r>
          </a:p>
          <a:p>
            <a:pPr>
              <a:lnSpc>
                <a:spcPts val="4621"/>
              </a:lnSpc>
            </a:pPr>
          </a:p>
          <a:p>
            <a:pPr>
              <a:lnSpc>
                <a:spcPts val="4621"/>
              </a:lnSpc>
            </a:pPr>
            <a:r>
              <a:rPr lang="en-US" sz="2962">
                <a:solidFill>
                  <a:srgbClr val="FFAF00"/>
                </a:solidFill>
                <a:latin typeface="Now Medium"/>
              </a:rPr>
              <a:t>4 KEDY A KDE?</a:t>
            </a:r>
          </a:p>
          <a:p>
            <a:pPr>
              <a:lnSpc>
                <a:spcPts val="4621"/>
              </a:lnSpc>
            </a:pPr>
          </a:p>
          <a:p>
            <a:pPr>
              <a:lnSpc>
                <a:spcPts val="4621"/>
              </a:lnSpc>
            </a:pPr>
            <a:r>
              <a:rPr lang="en-US" sz="2962">
                <a:solidFill>
                  <a:srgbClr val="FFAF00"/>
                </a:solidFill>
                <a:latin typeface="Now Medium"/>
              </a:rPr>
              <a:t>5 AKO?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716417" y="-721939"/>
            <a:ext cx="10443794" cy="11730878"/>
            <a:chOff x="0" y="0"/>
            <a:chExt cx="2750629" cy="30896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50629" cy="3089614"/>
            </a:xfrm>
            <a:custGeom>
              <a:avLst/>
              <a:gdLst/>
              <a:ahLst/>
              <a:cxnLst/>
              <a:rect r="r" b="b" t="t" l="l"/>
              <a:pathLst>
                <a:path h="3089614" w="2750629">
                  <a:moveTo>
                    <a:pt x="0" y="0"/>
                  </a:moveTo>
                  <a:lnTo>
                    <a:pt x="2750629" y="0"/>
                  </a:lnTo>
                  <a:lnTo>
                    <a:pt x="2750629" y="3089614"/>
                  </a:lnTo>
                  <a:lnTo>
                    <a:pt x="0" y="3089614"/>
                  </a:lnTo>
                  <a:close/>
                </a:path>
              </a:pathLst>
            </a:custGeom>
            <a:solidFill>
              <a:srgbClr val="908A3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750629" cy="3127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640045" y="-243054"/>
            <a:ext cx="10491763" cy="10530054"/>
          </a:xfrm>
          <a:custGeom>
            <a:avLst/>
            <a:gdLst/>
            <a:ahLst/>
            <a:cxnLst/>
            <a:rect r="r" b="b" t="t" l="l"/>
            <a:pathLst>
              <a:path h="10530054" w="10491763">
                <a:moveTo>
                  <a:pt x="0" y="0"/>
                </a:moveTo>
                <a:lnTo>
                  <a:pt x="10491763" y="0"/>
                </a:lnTo>
                <a:lnTo>
                  <a:pt x="10491763" y="10530054"/>
                </a:lnTo>
                <a:lnTo>
                  <a:pt x="0" y="10530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9939" y="2055938"/>
            <a:ext cx="10206843" cy="130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15"/>
              </a:lnSpc>
            </a:pPr>
            <a:r>
              <a:rPr lang="en-US" sz="9273">
                <a:solidFill>
                  <a:srgbClr val="1C4521"/>
                </a:solidFill>
                <a:latin typeface="Sunborn"/>
              </a:rPr>
              <a:t>OZ PLACEFORYOU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06843" y="780491"/>
            <a:ext cx="3440746" cy="2980430"/>
          </a:xfrm>
          <a:custGeom>
            <a:avLst/>
            <a:gdLst/>
            <a:ahLst/>
            <a:cxnLst/>
            <a:rect r="r" b="b" t="t" l="l"/>
            <a:pathLst>
              <a:path h="2980430" w="3440746">
                <a:moveTo>
                  <a:pt x="0" y="0"/>
                </a:moveTo>
                <a:lnTo>
                  <a:pt x="3440745" y="0"/>
                </a:lnTo>
                <a:lnTo>
                  <a:pt x="3440745" y="2980430"/>
                </a:lnTo>
                <a:lnTo>
                  <a:pt x="0" y="29804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619467" y="1951163"/>
            <a:ext cx="4751040" cy="6384673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6"/>
              <a:stretch>
                <a:fillRect l="-51090" t="0" r="-5109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5243924" y="3933084"/>
            <a:ext cx="2253167" cy="1951730"/>
          </a:xfrm>
          <a:custGeom>
            <a:avLst/>
            <a:gdLst/>
            <a:ahLst/>
            <a:cxnLst/>
            <a:rect r="r" b="b" t="t" l="l"/>
            <a:pathLst>
              <a:path h="1951730" w="2253167">
                <a:moveTo>
                  <a:pt x="0" y="0"/>
                </a:moveTo>
                <a:lnTo>
                  <a:pt x="2253167" y="0"/>
                </a:lnTo>
                <a:lnTo>
                  <a:pt x="2253167" y="1951730"/>
                </a:lnTo>
                <a:lnTo>
                  <a:pt x="0" y="1951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65344">
            <a:off x="10974523" y="6554478"/>
            <a:ext cx="1289888" cy="1117322"/>
          </a:xfrm>
          <a:custGeom>
            <a:avLst/>
            <a:gdLst/>
            <a:ahLst/>
            <a:cxnLst/>
            <a:rect r="r" b="b" t="t" l="l"/>
            <a:pathLst>
              <a:path h="1117322" w="1289888">
                <a:moveTo>
                  <a:pt x="0" y="0"/>
                </a:moveTo>
                <a:lnTo>
                  <a:pt x="1289888" y="0"/>
                </a:lnTo>
                <a:lnTo>
                  <a:pt x="1289888" y="1117322"/>
                </a:lnTo>
                <a:lnTo>
                  <a:pt x="0" y="1117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-210864" y="3904509"/>
            <a:ext cx="11830331" cy="6780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9803" indent="-249901" lvl="1">
              <a:lnSpc>
                <a:spcPts val="3055"/>
              </a:lnSpc>
              <a:buFont typeface="Arial"/>
              <a:buChar char="•"/>
            </a:pPr>
            <a:r>
              <a:rPr lang="en-US" sz="2314">
                <a:solidFill>
                  <a:srgbClr val="1C4521"/>
                </a:solidFill>
                <a:latin typeface="Now Medium"/>
              </a:rPr>
              <a:t>sme mladá organizácia, ktorá tvorí aj v oblasti hip-hopovej kultúry pre deti, mládež aj dospelých. A v budúcnosti sa chceme zaoberať aj inými činnosťami pre ZDRAVIE A POHODU ľudí z PRIEVIDZE A OKOLIA.</a:t>
            </a:r>
          </a:p>
          <a:p>
            <a:pPr>
              <a:lnSpc>
                <a:spcPts val="3055"/>
              </a:lnSpc>
            </a:pPr>
          </a:p>
          <a:p>
            <a:pPr marL="499803" indent="-249901" lvl="1">
              <a:lnSpc>
                <a:spcPts val="3055"/>
              </a:lnSpc>
              <a:buFont typeface="Arial"/>
              <a:buChar char="•"/>
            </a:pPr>
            <a:r>
              <a:rPr lang="en-US" sz="2314">
                <a:solidFill>
                  <a:srgbClr val="1C4521"/>
                </a:solidFill>
                <a:latin typeface="Now Medium"/>
              </a:rPr>
              <a:t>teraz sa </a:t>
            </a:r>
            <a:r>
              <a:rPr lang="en-US" sz="2314">
                <a:solidFill>
                  <a:srgbClr val="1C4521"/>
                </a:solidFill>
                <a:latin typeface="Now Medium"/>
              </a:rPr>
              <a:t>zameriavame na tanec a graffiti pre všetkých, na pohyb a jazyk pre tých najmenších a na projekte ktorí vám predstavíme, sa zameriavame na skoro všetko, čo sa hip-hopu týka.</a:t>
            </a:r>
          </a:p>
          <a:p>
            <a:pPr>
              <a:lnSpc>
                <a:spcPts val="3055"/>
              </a:lnSpc>
            </a:pPr>
          </a:p>
          <a:p>
            <a:pPr marL="499803" indent="-249901" lvl="1">
              <a:lnSpc>
                <a:spcPts val="3055"/>
              </a:lnSpc>
              <a:buFont typeface="Arial"/>
              <a:buChar char="•"/>
            </a:pPr>
            <a:r>
              <a:rPr lang="en-US" sz="2314">
                <a:solidFill>
                  <a:srgbClr val="1C4521"/>
                </a:solidFill>
                <a:latin typeface="Now Medium"/>
              </a:rPr>
              <a:t>vytvárame</a:t>
            </a:r>
            <a:r>
              <a:rPr lang="en-US" sz="2314">
                <a:solidFill>
                  <a:srgbClr val="1C4521"/>
                </a:solidFill>
                <a:latin typeface="Now Medium"/>
              </a:rPr>
              <a:t> podmienky pre všetkých, ktorých oslovuje hip-hopová kultúra a chceme im zabezpečiť  ešte kvalitnejšie kultúrno-vzdelávacie aktivity a workshopy.</a:t>
            </a:r>
          </a:p>
          <a:p>
            <a:pPr>
              <a:lnSpc>
                <a:spcPts val="3055"/>
              </a:lnSpc>
            </a:pPr>
          </a:p>
          <a:p>
            <a:pPr marL="499803" indent="-249901" lvl="1">
              <a:lnSpc>
                <a:spcPts val="3055"/>
              </a:lnSpc>
              <a:buFont typeface="Arial"/>
              <a:buChar char="•"/>
            </a:pPr>
            <a:r>
              <a:rPr lang="en-US" sz="2314">
                <a:solidFill>
                  <a:srgbClr val="1C4521"/>
                </a:solidFill>
                <a:latin typeface="Now Medium"/>
              </a:rPr>
              <a:t>vznikli sme pre radosť ale aj kvôli tomu, že si prajeme vzdelávať a priblížiť sa k ľuďom aj s umeleckým nadaním.</a:t>
            </a:r>
          </a:p>
          <a:p>
            <a:pPr>
              <a:lnSpc>
                <a:spcPts val="3847"/>
              </a:lnSpc>
            </a:pPr>
          </a:p>
          <a:p>
            <a:pPr>
              <a:lnSpc>
                <a:spcPts val="3847"/>
              </a:lnSpc>
            </a:pPr>
          </a:p>
          <a:p>
            <a:pPr>
              <a:lnSpc>
                <a:spcPts val="384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672272" y="700213"/>
            <a:ext cx="1020684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AF00"/>
                </a:solidFill>
                <a:latin typeface="Sunborn"/>
              </a:rPr>
              <a:t>1 KTO SME?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8843" y="3484780"/>
            <a:ext cx="15939607" cy="339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</a:pPr>
            <a:r>
              <a:rPr lang="en-US" sz="4936">
                <a:solidFill>
                  <a:srgbClr val="1C4521"/>
                </a:solidFill>
                <a:latin typeface="Sunborn"/>
              </a:rPr>
              <a:t>V OZ PLACEFORYOU SA VENUJEME aktuálne dvom projektom:</a:t>
            </a:r>
          </a:p>
          <a:p>
            <a:pPr algn="ctr">
              <a:lnSpc>
                <a:spcPts val="5330"/>
              </a:lnSpc>
            </a:pPr>
          </a:p>
          <a:p>
            <a:pPr algn="ctr">
              <a:lnSpc>
                <a:spcPts val="5330"/>
              </a:lnSpc>
            </a:pPr>
            <a:r>
              <a:rPr lang="en-US" sz="4936">
                <a:solidFill>
                  <a:srgbClr val="EF6930"/>
                </a:solidFill>
                <a:latin typeface="Sunborn"/>
              </a:rPr>
              <a:t> - studio roots/hip-hop academy</a:t>
            </a:r>
          </a:p>
          <a:p>
            <a:pPr algn="ctr">
              <a:lnSpc>
                <a:spcPts val="5330"/>
              </a:lnSpc>
            </a:pPr>
            <a:r>
              <a:rPr lang="en-US" sz="4936">
                <a:solidFill>
                  <a:srgbClr val="1C4521"/>
                </a:solidFill>
                <a:latin typeface="Sunborn"/>
              </a:rPr>
              <a:t>-HOUSE OF BABIES/POHYB A TANEČNÁ ANGLIČTINA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814980" y="1636323"/>
            <a:ext cx="20522239" cy="1071642"/>
            <a:chOff x="0" y="0"/>
            <a:chExt cx="5405034" cy="2822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05034" cy="282243"/>
            </a:xfrm>
            <a:custGeom>
              <a:avLst/>
              <a:gdLst/>
              <a:ahLst/>
              <a:cxnLst/>
              <a:rect r="r" b="b" t="t" l="l"/>
              <a:pathLst>
                <a:path h="282243" w="5405034">
                  <a:moveTo>
                    <a:pt x="0" y="0"/>
                  </a:moveTo>
                  <a:lnTo>
                    <a:pt x="5405034" y="0"/>
                  </a:lnTo>
                  <a:lnTo>
                    <a:pt x="5405034" y="282243"/>
                  </a:lnTo>
                  <a:lnTo>
                    <a:pt x="0" y="282243"/>
                  </a:lnTo>
                  <a:close/>
                </a:path>
              </a:pathLst>
            </a:custGeom>
            <a:solidFill>
              <a:srgbClr val="908A3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405034" cy="3203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805349" y="7460153"/>
            <a:ext cx="20522239" cy="1071642"/>
            <a:chOff x="0" y="0"/>
            <a:chExt cx="5405034" cy="2822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05034" cy="282243"/>
            </a:xfrm>
            <a:custGeom>
              <a:avLst/>
              <a:gdLst/>
              <a:ahLst/>
              <a:cxnLst/>
              <a:rect r="r" b="b" t="t" l="l"/>
              <a:pathLst>
                <a:path h="282243" w="5405034">
                  <a:moveTo>
                    <a:pt x="0" y="0"/>
                  </a:moveTo>
                  <a:lnTo>
                    <a:pt x="5405034" y="0"/>
                  </a:lnTo>
                  <a:lnTo>
                    <a:pt x="5405034" y="282243"/>
                  </a:lnTo>
                  <a:lnTo>
                    <a:pt x="0" y="282243"/>
                  </a:lnTo>
                  <a:close/>
                </a:path>
              </a:pathLst>
            </a:custGeom>
            <a:solidFill>
              <a:srgbClr val="908A3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405034" cy="3203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9631" y="-4419223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8269778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88623" y="-4419223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298254" y="8269778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587120" y="-4419223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596751" y="8269778"/>
            <a:ext cx="6315033" cy="6315033"/>
          </a:xfrm>
          <a:custGeom>
            <a:avLst/>
            <a:gdLst/>
            <a:ahLst/>
            <a:cxnLst/>
            <a:rect r="r" b="b" t="t" l="l"/>
            <a:pathLst>
              <a:path h="6315033" w="6315033">
                <a:moveTo>
                  <a:pt x="0" y="0"/>
                </a:moveTo>
                <a:lnTo>
                  <a:pt x="6315033" y="0"/>
                </a:lnTo>
                <a:lnTo>
                  <a:pt x="6315033" y="6315033"/>
                </a:lnTo>
                <a:lnTo>
                  <a:pt x="0" y="631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69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02666" y="3519157"/>
            <a:ext cx="20562650" cy="7379544"/>
            <a:chOff x="0" y="0"/>
            <a:chExt cx="5415677" cy="19435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15677" cy="1943583"/>
            </a:xfrm>
            <a:custGeom>
              <a:avLst/>
              <a:gdLst/>
              <a:ahLst/>
              <a:cxnLst/>
              <a:rect r="r" b="b" t="t" l="l"/>
              <a:pathLst>
                <a:path h="1943583" w="5415677">
                  <a:moveTo>
                    <a:pt x="0" y="0"/>
                  </a:moveTo>
                  <a:lnTo>
                    <a:pt x="5415677" y="0"/>
                  </a:lnTo>
                  <a:lnTo>
                    <a:pt x="5415677" y="1943583"/>
                  </a:lnTo>
                  <a:lnTo>
                    <a:pt x="0" y="1943583"/>
                  </a:lnTo>
                  <a:close/>
                </a:path>
              </a:pathLst>
            </a:custGeom>
            <a:solidFill>
              <a:srgbClr val="FCEAD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415677" cy="1981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63876" y="4107178"/>
            <a:ext cx="3346462" cy="3358675"/>
          </a:xfrm>
          <a:custGeom>
            <a:avLst/>
            <a:gdLst/>
            <a:ahLst/>
            <a:cxnLst/>
            <a:rect r="r" b="b" t="t" l="l"/>
            <a:pathLst>
              <a:path h="3358675" w="3346462">
                <a:moveTo>
                  <a:pt x="0" y="0"/>
                </a:moveTo>
                <a:lnTo>
                  <a:pt x="3346462" y="0"/>
                </a:lnTo>
                <a:lnTo>
                  <a:pt x="3346462" y="3358675"/>
                </a:lnTo>
                <a:lnTo>
                  <a:pt x="0" y="335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70769" y="4142675"/>
            <a:ext cx="3346462" cy="3358675"/>
          </a:xfrm>
          <a:custGeom>
            <a:avLst/>
            <a:gdLst/>
            <a:ahLst/>
            <a:cxnLst/>
            <a:rect r="r" b="b" t="t" l="l"/>
            <a:pathLst>
              <a:path h="3358675" w="3346462">
                <a:moveTo>
                  <a:pt x="0" y="0"/>
                </a:moveTo>
                <a:lnTo>
                  <a:pt x="3346462" y="0"/>
                </a:lnTo>
                <a:lnTo>
                  <a:pt x="3346462" y="3358675"/>
                </a:lnTo>
                <a:lnTo>
                  <a:pt x="0" y="335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026781" y="4142675"/>
            <a:ext cx="3346462" cy="3358675"/>
          </a:xfrm>
          <a:custGeom>
            <a:avLst/>
            <a:gdLst/>
            <a:ahLst/>
            <a:cxnLst/>
            <a:rect r="r" b="b" t="t" l="l"/>
            <a:pathLst>
              <a:path h="3358675" w="3346462">
                <a:moveTo>
                  <a:pt x="0" y="0"/>
                </a:moveTo>
                <a:lnTo>
                  <a:pt x="3346462" y="0"/>
                </a:lnTo>
                <a:lnTo>
                  <a:pt x="3346462" y="3358675"/>
                </a:lnTo>
                <a:lnTo>
                  <a:pt x="0" y="335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21223" y="4427471"/>
            <a:ext cx="2631768" cy="2718090"/>
            <a:chOff x="0" y="0"/>
            <a:chExt cx="6350000" cy="65582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0" t="-22562" r="0" b="-22562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828116" y="4462968"/>
            <a:ext cx="2631768" cy="2718090"/>
            <a:chOff x="0" y="0"/>
            <a:chExt cx="6350000" cy="65582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28007" t="0" r="-28007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1379206" y="4490840"/>
            <a:ext cx="2631768" cy="2718090"/>
            <a:chOff x="0" y="0"/>
            <a:chExt cx="6350000" cy="6558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l="-41943" t="0" r="-41943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3917323" y="4107178"/>
            <a:ext cx="3346462" cy="3358675"/>
          </a:xfrm>
          <a:custGeom>
            <a:avLst/>
            <a:gdLst/>
            <a:ahLst/>
            <a:cxnLst/>
            <a:rect r="r" b="b" t="t" l="l"/>
            <a:pathLst>
              <a:path h="3358675" w="3346462">
                <a:moveTo>
                  <a:pt x="0" y="0"/>
                </a:moveTo>
                <a:lnTo>
                  <a:pt x="3346461" y="0"/>
                </a:lnTo>
                <a:lnTo>
                  <a:pt x="3346461" y="3358675"/>
                </a:lnTo>
                <a:lnTo>
                  <a:pt x="0" y="335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095996" y="4427471"/>
            <a:ext cx="2631768" cy="2718090"/>
            <a:chOff x="0" y="0"/>
            <a:chExt cx="6350000" cy="65582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27422" t="0" r="-27422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4582793" y="4142675"/>
            <a:ext cx="3346462" cy="3358675"/>
          </a:xfrm>
          <a:custGeom>
            <a:avLst/>
            <a:gdLst/>
            <a:ahLst/>
            <a:cxnLst/>
            <a:rect r="r" b="b" t="t" l="l"/>
            <a:pathLst>
              <a:path h="3358675" w="3346462">
                <a:moveTo>
                  <a:pt x="0" y="0"/>
                </a:moveTo>
                <a:lnTo>
                  <a:pt x="3346462" y="0"/>
                </a:lnTo>
                <a:lnTo>
                  <a:pt x="3346462" y="3358675"/>
                </a:lnTo>
                <a:lnTo>
                  <a:pt x="0" y="335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4935218" y="4427471"/>
            <a:ext cx="2631768" cy="2718090"/>
            <a:chOff x="0" y="0"/>
            <a:chExt cx="6350000" cy="655828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l="-27567" t="0" r="-27567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08A35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677157" y="-530869"/>
            <a:ext cx="14801210" cy="5198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75"/>
              </a:lnSpc>
            </a:pPr>
          </a:p>
          <a:p>
            <a:pPr algn="ctr">
              <a:lnSpc>
                <a:spcPts val="4275"/>
              </a:lnSpc>
            </a:pPr>
          </a:p>
          <a:p>
            <a:pPr algn="ctr">
              <a:lnSpc>
                <a:spcPts val="6129"/>
              </a:lnSpc>
            </a:pPr>
            <a:r>
              <a:rPr lang="en-US" sz="5675">
                <a:solidFill>
                  <a:srgbClr val="1C4521"/>
                </a:solidFill>
                <a:latin typeface="Sunborn"/>
              </a:rPr>
              <a:t>so studio roots PRINÁŠAME PROJEKT </a:t>
            </a:r>
          </a:p>
          <a:p>
            <a:pPr algn="ctr">
              <a:lnSpc>
                <a:spcPts val="6129"/>
              </a:lnSpc>
            </a:pPr>
            <a:r>
              <a:rPr lang="en-US" sz="5675">
                <a:solidFill>
                  <a:srgbClr val="FFAF00"/>
                </a:solidFill>
                <a:latin typeface="Sunborn"/>
              </a:rPr>
              <a:t>HIP-HOPOVÉ LETO</a:t>
            </a:r>
          </a:p>
          <a:p>
            <a:pPr algn="ctr">
              <a:lnSpc>
                <a:spcPts val="2112"/>
              </a:lnSpc>
            </a:pPr>
          </a:p>
          <a:p>
            <a:pPr algn="ctr">
              <a:lnSpc>
                <a:spcPts val="2112"/>
              </a:lnSpc>
            </a:pPr>
            <a:r>
              <a:rPr lang="en-US" sz="1956">
                <a:solidFill>
                  <a:srgbClr val="FFAF00"/>
                </a:solidFill>
                <a:latin typeface="Sunborn"/>
              </a:rPr>
              <a:t>- </a:t>
            </a:r>
            <a:r>
              <a:rPr lang="en-US" sz="1956">
                <a:solidFill>
                  <a:srgbClr val="FFAF00"/>
                </a:solidFill>
                <a:latin typeface="Sunborn"/>
              </a:rPr>
              <a:t>Hip-hopové leto je akcia pre úplne všetkých bez ohľadu na vek</a:t>
            </a:r>
          </a:p>
          <a:p>
            <a:pPr algn="ctr">
              <a:lnSpc>
                <a:spcPts val="2112"/>
              </a:lnSpc>
            </a:pPr>
            <a:r>
              <a:rPr lang="en-US" sz="1956">
                <a:solidFill>
                  <a:srgbClr val="1C4521"/>
                </a:solidFill>
                <a:latin typeface="Sunborn"/>
              </a:rPr>
              <a:t>-hip-hopové leto ukazuje vśetkým správny smer v  tejto kultúre</a:t>
            </a:r>
          </a:p>
          <a:p>
            <a:pPr algn="ctr">
              <a:lnSpc>
                <a:spcPts val="2112"/>
              </a:lnSpc>
            </a:pPr>
            <a:r>
              <a:rPr lang="en-US" sz="1956">
                <a:solidFill>
                  <a:srgbClr val="1C4521"/>
                </a:solidFill>
                <a:latin typeface="Sunborn"/>
              </a:rPr>
              <a:t>-týmto projektom prinášame na sk niečo nové</a:t>
            </a:r>
          </a:p>
          <a:p>
            <a:pPr algn="ctr">
              <a:lnSpc>
                <a:spcPts val="2112"/>
              </a:lnSpc>
            </a:pPr>
            <a:r>
              <a:rPr lang="en-US" sz="1956">
                <a:solidFill>
                  <a:srgbClr val="1C4521"/>
                </a:solidFill>
                <a:latin typeface="Sunborn"/>
              </a:rPr>
              <a:t>-každý element bude tvorený formou workshopou</a:t>
            </a:r>
          </a:p>
          <a:p>
            <a:pPr algn="ctr">
              <a:lnSpc>
                <a:spcPts val="2112"/>
              </a:lnSpc>
            </a:pPr>
          </a:p>
          <a:p>
            <a:pPr algn="ctr">
              <a:lnSpc>
                <a:spcPts val="3451"/>
              </a:lnSpc>
            </a:pPr>
            <a:r>
              <a:rPr lang="en-US" sz="3195">
                <a:solidFill>
                  <a:srgbClr val="1C4521"/>
                </a:solidFill>
                <a:latin typeface="Sunborn"/>
              </a:rPr>
              <a:t>Prinesieme do prievidze všetky elementy z  kultúry a viac:</a:t>
            </a:r>
          </a:p>
          <a:p>
            <a:pPr algn="ctr">
              <a:lnSpc>
                <a:spcPts val="2112"/>
              </a:lnSpc>
            </a:pPr>
          </a:p>
          <a:p>
            <a:pPr algn="ctr">
              <a:lnSpc>
                <a:spcPts val="2112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-59557" y="7566945"/>
            <a:ext cx="397688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1C4521"/>
                </a:solidFill>
                <a:latin typeface="Now Medium"/>
              </a:rPr>
              <a:t>TANEC A HISTÓRIA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155560" y="7589250"/>
            <a:ext cx="397688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1C4521"/>
                </a:solidFill>
                <a:latin typeface="Now Medium"/>
              </a:rPr>
              <a:t>GRAFFITI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06650" y="7589250"/>
            <a:ext cx="397688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1C4521"/>
                </a:solidFill>
                <a:latin typeface="Now Medium"/>
              </a:rPr>
              <a:t>RAP/MCING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095996" y="8276495"/>
            <a:ext cx="2764243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6"/>
              </a:lnSpc>
            </a:pPr>
            <a:r>
              <a:rPr lang="en-US" sz="1300">
                <a:solidFill>
                  <a:srgbClr val="EF6930"/>
                </a:solidFill>
                <a:latin typeface="Now Bold"/>
              </a:rPr>
              <a:t>TVORBA, ŠTÚDIO, VYSKUŠANIE RôZNYCH ZVUKOV A ICH PREBERANIE DO BEATU.</a:t>
            </a:r>
          </a:p>
          <a:p>
            <a:pPr algn="ctr">
              <a:lnSpc>
                <a:spcPts val="1320"/>
              </a:lnSpc>
            </a:pPr>
            <a:r>
              <a:rPr lang="en-US" sz="1000">
                <a:solidFill>
                  <a:srgbClr val="EF6930"/>
                </a:solidFill>
                <a:latin typeface="Now Bold"/>
              </a:rPr>
              <a:t>TVORENIE, PRESTUPY, SCRATCHE.</a:t>
            </a:r>
          </a:p>
          <a:p>
            <a:pPr algn="ctr">
              <a:lnSpc>
                <a:spcPts val="1716"/>
              </a:lnSpc>
            </a:pPr>
          </a:p>
          <a:p>
            <a:pPr algn="ctr">
              <a:lnSpc>
                <a:spcPts val="1452"/>
              </a:lnSpc>
            </a:pPr>
            <a:r>
              <a:rPr lang="en-US" sz="1100">
                <a:solidFill>
                  <a:srgbClr val="1C4521"/>
                </a:solidFill>
                <a:latin typeface="Now Bold"/>
              </a:rPr>
              <a:t>TAKTIEŽ OD PROFI ĽUDÍ, Z SK AJ Z PRIEVIDZE, VŽDY VYBERÁME ĽUDÍ, KTORÍ TO, ČO ROBIA MILUJÚ.</a:t>
            </a:r>
          </a:p>
          <a:p>
            <a:pPr algn="ctr">
              <a:lnSpc>
                <a:spcPts val="1584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7774639" y="8286020"/>
            <a:ext cx="2858586" cy="2337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sz="1500">
                <a:solidFill>
                  <a:srgbClr val="EF6930"/>
                </a:solidFill>
                <a:latin typeface="Now Bold"/>
              </a:rPr>
              <a:t>TECHNIKY PÍSMA,ROZDIELY.</a:t>
            </a:r>
          </a:p>
          <a:p>
            <a:pPr algn="ctr">
              <a:lnSpc>
                <a:spcPts val="1980"/>
              </a:lnSpc>
            </a:pPr>
          </a:p>
          <a:p>
            <a:pPr algn="ctr">
              <a:lnSpc>
                <a:spcPts val="1584"/>
              </a:lnSpc>
            </a:pPr>
            <a:r>
              <a:rPr lang="en-US" sz="1200">
                <a:solidFill>
                  <a:srgbClr val="1C4521"/>
                </a:solidFill>
                <a:latin typeface="Now Bold"/>
              </a:rPr>
              <a:t>WORKSHOPY OD PROFI ĽUDÍ, KTORÍ ŠTUDUJÚ GRAFIKU ALEBO MAJÚ DLHODOBÉ ZNALOSTI A STÁLE TVORIA.</a:t>
            </a:r>
          </a:p>
          <a:p>
            <a:pPr algn="ctr">
              <a:lnSpc>
                <a:spcPts val="1980"/>
              </a:lnSpc>
            </a:pPr>
          </a:p>
          <a:p>
            <a:pPr algn="ctr">
              <a:lnSpc>
                <a:spcPts val="1980"/>
              </a:lnSpc>
            </a:pPr>
          </a:p>
          <a:p>
            <a:pPr algn="ctr">
              <a:lnSpc>
                <a:spcPts val="2244"/>
              </a:lnSpc>
            </a:pPr>
          </a:p>
          <a:p>
            <a:pPr algn="ctr">
              <a:lnSpc>
                <a:spcPts val="2244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3602114" y="7566945"/>
            <a:ext cx="397688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1C4521"/>
                </a:solidFill>
                <a:latin typeface="Now Medium"/>
              </a:rPr>
              <a:t>BEATMAKING/DJING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75228" y="8286020"/>
            <a:ext cx="2507309" cy="1336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EF6930"/>
                </a:solidFill>
                <a:latin typeface="Now Bold"/>
              </a:rPr>
              <a:t>HIP-HOP,  HOUSE, </a:t>
            </a:r>
          </a:p>
          <a:p>
            <a:pPr algn="ctr">
              <a:lnSpc>
                <a:spcPts val="2244"/>
              </a:lnSpc>
            </a:pPr>
            <a:r>
              <a:rPr lang="en-US" sz="1700">
                <a:solidFill>
                  <a:srgbClr val="EF6930"/>
                </a:solidFill>
                <a:latin typeface="Now Bold"/>
              </a:rPr>
              <a:t>A HISTÓRIA ŠTÝLOV.</a:t>
            </a:r>
          </a:p>
          <a:p>
            <a:pPr algn="ctr">
              <a:lnSpc>
                <a:spcPts val="1848"/>
              </a:lnSpc>
            </a:pPr>
          </a:p>
          <a:p>
            <a:pPr algn="ctr">
              <a:lnSpc>
                <a:spcPts val="1452"/>
              </a:lnSpc>
            </a:pPr>
            <a:r>
              <a:rPr lang="en-US" sz="1100">
                <a:solidFill>
                  <a:srgbClr val="1C4521"/>
                </a:solidFill>
                <a:latin typeface="Now Bold"/>
              </a:rPr>
              <a:t>OD PROFESIONÁLOV ZO ZAHRANIĆIA ALE AJ DOBRÝCH ĽUDÍ SO SRDCOM.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262662" y="7607046"/>
            <a:ext cx="3976880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499">
                <a:solidFill>
                  <a:srgbClr val="1C4521"/>
                </a:solidFill>
                <a:latin typeface="Now Medium"/>
              </a:rPr>
              <a:t>BEATBOXING</a:t>
            </a:r>
          </a:p>
        </p:txBody>
      </p:sp>
      <p:sp>
        <p:nvSpPr>
          <p:cNvPr name="TextBox 34" id="34"/>
          <p:cNvSpPr txBox="true"/>
          <p:nvPr/>
        </p:nvSpPr>
        <p:spPr>
          <a:xfrm rot="-5400000">
            <a:off x="-853438" y="1244196"/>
            <a:ext cx="3082647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13B1C"/>
                </a:solidFill>
                <a:latin typeface="Sunborn"/>
              </a:rPr>
              <a:t>2 čo prinášame?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280244" y="8276495"/>
            <a:ext cx="2858586" cy="1894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6"/>
              </a:lnSpc>
            </a:pPr>
            <a:r>
              <a:rPr lang="en-US" sz="1300">
                <a:solidFill>
                  <a:srgbClr val="EF6930"/>
                </a:solidFill>
                <a:latin typeface="Now Bold"/>
              </a:rPr>
              <a:t>TVORBA DO RYTMU, HRY AKO DOPLNI´Ť VETU ABY SA RÝMOVALA, SKLADANIE TEXTU V DVOJICIACH, RAPOVANIE DO MIKROFÓNU.</a:t>
            </a:r>
          </a:p>
          <a:p>
            <a:pPr algn="ctr">
              <a:lnSpc>
                <a:spcPts val="1716"/>
              </a:lnSpc>
            </a:pPr>
          </a:p>
          <a:p>
            <a:pPr algn="ctr">
              <a:lnSpc>
                <a:spcPts val="1716"/>
              </a:lnSpc>
            </a:pPr>
            <a:r>
              <a:rPr lang="en-US" sz="1300">
                <a:solidFill>
                  <a:srgbClr val="213B1C"/>
                </a:solidFill>
                <a:latin typeface="Now Bold"/>
              </a:rPr>
              <a:t>ZNOVU WORKSHOP, KTORÍ BY SME CHCELI OBOHATIŤ O SK ZNÁME MENO.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821809" y="8296656"/>
            <a:ext cx="2858586" cy="1685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6"/>
              </a:lnSpc>
            </a:pPr>
            <a:r>
              <a:rPr lang="en-US" sz="1300">
                <a:solidFill>
                  <a:srgbClr val="EF6930"/>
                </a:solidFill>
                <a:latin typeface="Now Bold"/>
              </a:rPr>
              <a:t>TENTO ROK PRVÝ KRÁT BUDEME MA´T AJ BEATBOX, KDE BUDÚ SA ĽUDIA UČIŤ RôZNE ZVUKY A BUDÚ SKÚŠA´T, ČI ICH IDE SPRAVIŤ VIAC NARAZ.</a:t>
            </a:r>
          </a:p>
          <a:p>
            <a:pPr algn="ctr">
              <a:lnSpc>
                <a:spcPts val="1716"/>
              </a:lnSpc>
            </a:pPr>
          </a:p>
          <a:p>
            <a:pPr algn="ctr">
              <a:lnSpc>
                <a:spcPts val="1716"/>
              </a:lnSpc>
            </a:pPr>
            <a:r>
              <a:rPr lang="en-US" sz="1300">
                <a:solidFill>
                  <a:srgbClr val="213B1C"/>
                </a:solidFill>
                <a:latin typeface="Now Bold"/>
              </a:rPr>
              <a:t>PROFI LEKTOR, PR V ZLOŽKE, KDE TVORIA HUDBU ÚSTAMI.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75806"/>
            <a:ext cx="10933169" cy="11223953"/>
            <a:chOff x="0" y="0"/>
            <a:chExt cx="2879518" cy="29561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79518" cy="2956103"/>
            </a:xfrm>
            <a:custGeom>
              <a:avLst/>
              <a:gdLst/>
              <a:ahLst/>
              <a:cxnLst/>
              <a:rect r="r" b="b" t="t" l="l"/>
              <a:pathLst>
                <a:path h="2956103" w="2879518">
                  <a:moveTo>
                    <a:pt x="0" y="0"/>
                  </a:moveTo>
                  <a:lnTo>
                    <a:pt x="2879518" y="0"/>
                  </a:lnTo>
                  <a:lnTo>
                    <a:pt x="2879518" y="2956103"/>
                  </a:lnTo>
                  <a:lnTo>
                    <a:pt x="0" y="2956103"/>
                  </a:lnTo>
                  <a:close/>
                </a:path>
              </a:pathLst>
            </a:custGeom>
            <a:solidFill>
              <a:srgbClr val="EF69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79518" cy="29942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20568" y="997483"/>
            <a:ext cx="8292034" cy="8292034"/>
          </a:xfrm>
          <a:custGeom>
            <a:avLst/>
            <a:gdLst/>
            <a:ahLst/>
            <a:cxnLst/>
            <a:rect r="r" b="b" t="t" l="l"/>
            <a:pathLst>
              <a:path h="8292034" w="8292034">
                <a:moveTo>
                  <a:pt x="0" y="0"/>
                </a:moveTo>
                <a:lnTo>
                  <a:pt x="8292034" y="0"/>
                </a:lnTo>
                <a:lnTo>
                  <a:pt x="8292034" y="8292034"/>
                </a:lnTo>
                <a:lnTo>
                  <a:pt x="0" y="829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561313" y="2612985"/>
            <a:ext cx="3903992" cy="5246370"/>
            <a:chOff x="0" y="0"/>
            <a:chExt cx="3663950" cy="49237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3982" t="0" r="-3982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F6930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1523152" y="726334"/>
            <a:ext cx="5736148" cy="9224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2"/>
              </a:lnSpc>
            </a:pPr>
            <a:r>
              <a:rPr lang="en-US" sz="5826">
                <a:solidFill>
                  <a:srgbClr val="1C4521"/>
                </a:solidFill>
                <a:latin typeface="Sunborn"/>
              </a:rPr>
              <a:t>čo EŠTE PRINESIEME?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4132"/>
              </a:lnSpc>
            </a:pPr>
            <a:r>
              <a:rPr lang="en-US" sz="3826">
                <a:solidFill>
                  <a:srgbClr val="1C4521"/>
                </a:solidFill>
                <a:latin typeface="Sunborn"/>
              </a:rPr>
              <a:t>-WORKSHOP O SEBASPOZNANÍ A NAŠEJ HODNOTE.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4132"/>
              </a:lnSpc>
            </a:pPr>
            <a:r>
              <a:rPr lang="en-US" sz="3826">
                <a:solidFill>
                  <a:srgbClr val="EF6930"/>
                </a:solidFill>
                <a:latin typeface="Sunborn"/>
              </a:rPr>
              <a:t>-jam/cypher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4132"/>
              </a:lnSpc>
            </a:pPr>
            <a:r>
              <a:rPr lang="en-US" sz="3826">
                <a:solidFill>
                  <a:srgbClr val="1C4521"/>
                </a:solidFill>
                <a:latin typeface="Sunborn"/>
              </a:rPr>
              <a:t>-SPOLOČNÝ ČAS A NOVÉ PRIATEĽSTVÁ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4132"/>
              </a:lnSpc>
            </a:pPr>
            <a:r>
              <a:rPr lang="en-US" sz="3826">
                <a:solidFill>
                  <a:srgbClr val="EF6930"/>
                </a:solidFill>
                <a:latin typeface="Sunborn"/>
              </a:rPr>
              <a:t>-PRIESTOR PLNÝ KREATIVITY</a:t>
            </a:r>
          </a:p>
          <a:p>
            <a:pPr algn="ctr">
              <a:lnSpc>
                <a:spcPts val="4132"/>
              </a:lnSpc>
            </a:pPr>
          </a:p>
          <a:p>
            <a:pPr algn="ctr">
              <a:lnSpc>
                <a:spcPts val="6508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556208" y="1196457"/>
            <a:ext cx="770309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C4521"/>
                </a:solidFill>
                <a:latin typeface="Now"/>
              </a:rPr>
              <a:t>rozvíjanie alebo aj nájdenie tohto talentu, pretože je v projekte veľmi veľa vzdelávacích workshopov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144000" y="186807"/>
            <a:ext cx="81153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F6930"/>
                </a:solidFill>
                <a:latin typeface="Now Medium"/>
              </a:rPr>
              <a:t>PRE ROZVOJ KREATÍVNEHO TALENTU U DETÍ A DOSPELÝCH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350104" y="3081584"/>
            <a:ext cx="7703092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C4521"/>
                </a:solidFill>
                <a:latin typeface="Now"/>
              </a:rPr>
              <a:t>keďže vytvoríme, všetko hravo ako pre začiatočníkov, je veľkou pravdepodobnos´tou, že s tým budú ľudia pokračovať a budú v tom vidieť zmysel alebo minimálne u nich zanecháme radosť a dobrý pocit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605334"/>
            <a:ext cx="959523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F6930"/>
                </a:solidFill>
                <a:latin typeface="Now Medium"/>
              </a:rPr>
              <a:t>PRETOŽE VÁS TO BUDE BAVI´Ť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6797675"/>
            <a:ext cx="8115300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1C4521"/>
                </a:solidFill>
                <a:latin typeface="Now"/>
              </a:rPr>
              <a:t>v bezpečnom priestore sa ľudia budú cítiť dobre, dostanú typy a triky ako ďalej pokračovať v tom, čo ich nadchlo, budú tvorivejší. Veríme,že v ľuďoch podporíme chtíč, na ktorí už možno aj zabudli prílišnými zákazmi a príkazmi a pravidlami.</a:t>
            </a:r>
          </a:p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1C4521"/>
                </a:solidFill>
                <a:latin typeface="Now"/>
              </a:rPr>
              <a:t>Veríme, že znovu nadobudnú svoj potenciál a že sa dostanú v budúcnosti ale i prítomnosti, do toho čo naozaj majú radi.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5834177"/>
            <a:ext cx="770309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F6930"/>
                </a:solidFill>
                <a:latin typeface="Now Medium"/>
              </a:rPr>
              <a:t>PRETOŽE VÁM VIEME DAŤ VEĽKÚ PODPORU A PRAVIDELNOSŤ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0"/>
            <a:ext cx="8692762" cy="10287000"/>
            <a:chOff x="0" y="0"/>
            <a:chExt cx="2289452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89452" cy="2709333"/>
            </a:xfrm>
            <a:custGeom>
              <a:avLst/>
              <a:gdLst/>
              <a:ahLst/>
              <a:cxnLst/>
              <a:rect r="r" b="b" t="t" l="l"/>
              <a:pathLst>
                <a:path h="2709333" w="2289452">
                  <a:moveTo>
                    <a:pt x="0" y="0"/>
                  </a:moveTo>
                  <a:lnTo>
                    <a:pt x="2289452" y="0"/>
                  </a:lnTo>
                  <a:lnTo>
                    <a:pt x="228945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BFA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289452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712523" y="3653578"/>
            <a:ext cx="6894493" cy="3237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50"/>
              </a:lnSpc>
            </a:pPr>
            <a:r>
              <a:rPr lang="en-US" sz="6350" spc="127">
                <a:solidFill>
                  <a:srgbClr val="1C4521"/>
                </a:solidFill>
                <a:latin typeface="Sunborn"/>
              </a:rPr>
              <a:t>3 pREČO SI PRAJEME </a:t>
            </a:r>
            <a:r>
              <a:rPr lang="en-US" sz="6350" spc="127">
                <a:solidFill>
                  <a:srgbClr val="EF6930"/>
                </a:solidFill>
                <a:latin typeface="Sunborn"/>
              </a:rPr>
              <a:t>ABY TENTO PROJEKT BOL</a:t>
            </a:r>
            <a:r>
              <a:rPr lang="en-US" sz="6350" spc="127">
                <a:solidFill>
                  <a:srgbClr val="213B1C"/>
                </a:solidFill>
                <a:latin typeface="Sunborn"/>
              </a:rPr>
              <a:t>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0" y="-6935058"/>
            <a:ext cx="8692762" cy="8724488"/>
          </a:xfrm>
          <a:custGeom>
            <a:avLst/>
            <a:gdLst/>
            <a:ahLst/>
            <a:cxnLst/>
            <a:rect r="r" b="b" t="t" l="l"/>
            <a:pathLst>
              <a:path h="8724488" w="8692762">
                <a:moveTo>
                  <a:pt x="0" y="0"/>
                </a:moveTo>
                <a:lnTo>
                  <a:pt x="8692762" y="0"/>
                </a:lnTo>
                <a:lnTo>
                  <a:pt x="8692762" y="8724488"/>
                </a:lnTo>
                <a:lnTo>
                  <a:pt x="0" y="8724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8326755"/>
            <a:ext cx="8692762" cy="8724488"/>
          </a:xfrm>
          <a:custGeom>
            <a:avLst/>
            <a:gdLst/>
            <a:ahLst/>
            <a:cxnLst/>
            <a:rect r="r" b="b" t="t" l="l"/>
            <a:pathLst>
              <a:path h="8724488" w="8692762">
                <a:moveTo>
                  <a:pt x="0" y="0"/>
                </a:moveTo>
                <a:lnTo>
                  <a:pt x="8692762" y="0"/>
                </a:lnTo>
                <a:lnTo>
                  <a:pt x="8692762" y="8724488"/>
                </a:lnTo>
                <a:lnTo>
                  <a:pt x="0" y="8724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92572" y="2632645"/>
            <a:ext cx="3431614" cy="3431614"/>
          </a:xfrm>
          <a:custGeom>
            <a:avLst/>
            <a:gdLst/>
            <a:ahLst/>
            <a:cxnLst/>
            <a:rect r="r" b="b" t="t" l="l"/>
            <a:pathLst>
              <a:path h="3431614" w="3431614">
                <a:moveTo>
                  <a:pt x="0" y="0"/>
                </a:moveTo>
                <a:lnTo>
                  <a:pt x="3431614" y="0"/>
                </a:lnTo>
                <a:lnTo>
                  <a:pt x="3431614" y="3431614"/>
                </a:lnTo>
                <a:lnTo>
                  <a:pt x="0" y="343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89670" y="2632645"/>
            <a:ext cx="3431614" cy="3431614"/>
          </a:xfrm>
          <a:custGeom>
            <a:avLst/>
            <a:gdLst/>
            <a:ahLst/>
            <a:cxnLst/>
            <a:rect r="r" b="b" t="t" l="l"/>
            <a:pathLst>
              <a:path h="3431614" w="3431614">
                <a:moveTo>
                  <a:pt x="0" y="0"/>
                </a:moveTo>
                <a:lnTo>
                  <a:pt x="3431613" y="0"/>
                </a:lnTo>
                <a:lnTo>
                  <a:pt x="3431613" y="3431614"/>
                </a:lnTo>
                <a:lnTo>
                  <a:pt x="0" y="3431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4392768" y="2989407"/>
            <a:ext cx="2631768" cy="2718090"/>
            <a:chOff x="0" y="0"/>
            <a:chExt cx="6350000" cy="6558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50394" t="0" r="-50394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C4521"/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789593" y="2989407"/>
            <a:ext cx="2631768" cy="2718090"/>
            <a:chOff x="0" y="0"/>
            <a:chExt cx="6350000" cy="65582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32687" t="0" r="-32687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AF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778700" y="-468477"/>
            <a:ext cx="2280478" cy="11223953"/>
            <a:chOff x="0" y="0"/>
            <a:chExt cx="600620" cy="29561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00620" cy="2956103"/>
            </a:xfrm>
            <a:custGeom>
              <a:avLst/>
              <a:gdLst/>
              <a:ahLst/>
              <a:cxnLst/>
              <a:rect r="r" b="b" t="t" l="l"/>
              <a:pathLst>
                <a:path h="2956103" w="600620">
                  <a:moveTo>
                    <a:pt x="0" y="0"/>
                  </a:moveTo>
                  <a:lnTo>
                    <a:pt x="600620" y="0"/>
                  </a:lnTo>
                  <a:lnTo>
                    <a:pt x="600620" y="2956103"/>
                  </a:lnTo>
                  <a:lnTo>
                    <a:pt x="0" y="2956103"/>
                  </a:lnTo>
                  <a:close/>
                </a:path>
              </a:pathLst>
            </a:custGeom>
            <a:solidFill>
              <a:srgbClr val="E98D3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600620" cy="29942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786767" y="-936953"/>
            <a:ext cx="2280478" cy="11223953"/>
            <a:chOff x="0" y="0"/>
            <a:chExt cx="600620" cy="295610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00620" cy="2956103"/>
            </a:xfrm>
            <a:custGeom>
              <a:avLst/>
              <a:gdLst/>
              <a:ahLst/>
              <a:cxnLst/>
              <a:rect r="r" b="b" t="t" l="l"/>
              <a:pathLst>
                <a:path h="2956103" w="600620">
                  <a:moveTo>
                    <a:pt x="0" y="0"/>
                  </a:moveTo>
                  <a:lnTo>
                    <a:pt x="600620" y="0"/>
                  </a:lnTo>
                  <a:lnTo>
                    <a:pt x="600620" y="2956103"/>
                  </a:lnTo>
                  <a:lnTo>
                    <a:pt x="0" y="2956103"/>
                  </a:lnTo>
                  <a:close/>
                </a:path>
              </a:pathLst>
            </a:custGeom>
            <a:solidFill>
              <a:srgbClr val="E98D3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600620" cy="29942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669855" y="6286976"/>
            <a:ext cx="687124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C4521"/>
                </a:solidFill>
                <a:latin typeface="Open Sauce Bold"/>
              </a:rPr>
              <a:t>ZŠ SAMA CHALÚPKU / STENA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72758" y="6286976"/>
            <a:ext cx="687124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C4521"/>
                </a:solidFill>
                <a:latin typeface="Open Sauce Bold"/>
              </a:rPr>
              <a:t>GALÉRIA JABLOŇ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34334" y="7048976"/>
            <a:ext cx="687124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EF6930"/>
                </a:solidFill>
                <a:latin typeface="Open Sauce"/>
              </a:rPr>
              <a:t>Pre ostatné workshopy, ktoré sa budú konať vonku.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272758" y="7048976"/>
            <a:ext cx="6871242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EF6930"/>
                </a:solidFill>
                <a:latin typeface="Open Sauce"/>
              </a:rPr>
              <a:t>Pre všetky vnútorné workshopy.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92572" y="571306"/>
            <a:ext cx="10508337" cy="1405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46"/>
              </a:lnSpc>
            </a:pPr>
            <a:r>
              <a:rPr lang="en-US" sz="5446">
                <a:solidFill>
                  <a:srgbClr val="1C4521"/>
                </a:solidFill>
                <a:latin typeface="Sunborn"/>
              </a:rPr>
              <a:t>4 kedy a kde bUDE HIP-HOPOVÉ LETO USKUTOČNENÉ?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77872" y="8310812"/>
            <a:ext cx="11532257" cy="1353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213B1C"/>
                </a:solidFill>
                <a:latin typeface="Sunborn"/>
              </a:rPr>
              <a:t>Orientačné dni sú v týždňoch koncom júla a začiatkom augusta 2024. Projekt po uváženi a dohode bude urobený pre všetkých, preto by bol projekt víkendový. SOBOTA, NEDEĽA.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AD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0244" y="0"/>
            <a:ext cx="8379879" cy="10287000"/>
          </a:xfrm>
          <a:custGeom>
            <a:avLst/>
            <a:gdLst/>
            <a:ahLst/>
            <a:cxnLst/>
            <a:rect r="r" b="b" t="t" l="l"/>
            <a:pathLst>
              <a:path h="10287000" w="8379879">
                <a:moveTo>
                  <a:pt x="0" y="0"/>
                </a:moveTo>
                <a:lnTo>
                  <a:pt x="8379879" y="0"/>
                </a:lnTo>
                <a:lnTo>
                  <a:pt x="83798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215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866737" y="-721939"/>
            <a:ext cx="10443794" cy="11730878"/>
            <a:chOff x="0" y="0"/>
            <a:chExt cx="2750629" cy="30896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50629" cy="3089614"/>
            </a:xfrm>
            <a:custGeom>
              <a:avLst/>
              <a:gdLst/>
              <a:ahLst/>
              <a:cxnLst/>
              <a:rect r="r" b="b" t="t" l="l"/>
              <a:pathLst>
                <a:path h="3089614" w="2750629">
                  <a:moveTo>
                    <a:pt x="0" y="0"/>
                  </a:moveTo>
                  <a:lnTo>
                    <a:pt x="2750629" y="0"/>
                  </a:lnTo>
                  <a:lnTo>
                    <a:pt x="2750629" y="3089614"/>
                  </a:lnTo>
                  <a:lnTo>
                    <a:pt x="0" y="3089614"/>
                  </a:lnTo>
                  <a:close/>
                </a:path>
              </a:pathLst>
            </a:custGeom>
            <a:solidFill>
              <a:srgbClr val="FFAF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750629" cy="31277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9463063" y="0"/>
            <a:ext cx="10491763" cy="10530054"/>
          </a:xfrm>
          <a:custGeom>
            <a:avLst/>
            <a:gdLst/>
            <a:ahLst/>
            <a:cxnLst/>
            <a:rect r="r" b="b" t="t" l="l"/>
            <a:pathLst>
              <a:path h="10530054" w="10491763">
                <a:moveTo>
                  <a:pt x="0" y="0"/>
                </a:moveTo>
                <a:lnTo>
                  <a:pt x="10491763" y="0"/>
                </a:lnTo>
                <a:lnTo>
                  <a:pt x="10491763" y="10530054"/>
                </a:lnTo>
                <a:lnTo>
                  <a:pt x="0" y="105300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7057" y="0"/>
            <a:ext cx="8163066" cy="10530054"/>
          </a:xfrm>
          <a:custGeom>
            <a:avLst/>
            <a:gdLst/>
            <a:ahLst/>
            <a:cxnLst/>
            <a:rect r="r" b="b" t="t" l="l"/>
            <a:pathLst>
              <a:path h="10530054" w="8163066">
                <a:moveTo>
                  <a:pt x="0" y="0"/>
                </a:moveTo>
                <a:lnTo>
                  <a:pt x="8163066" y="0"/>
                </a:lnTo>
                <a:lnTo>
                  <a:pt x="8163066" y="10530054"/>
                </a:lnTo>
                <a:lnTo>
                  <a:pt x="0" y="10530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679" r="0" b="-5987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502429" y="3132357"/>
            <a:ext cx="6184226" cy="2599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20"/>
              </a:lnSpc>
            </a:pPr>
            <a:r>
              <a:rPr lang="en-US" sz="2426">
                <a:solidFill>
                  <a:srgbClr val="1C4521"/>
                </a:solidFill>
                <a:latin typeface="Sunborn"/>
              </a:rPr>
              <a:t>S pomocou oz placeforyou</a:t>
            </a:r>
          </a:p>
          <a:p>
            <a:pPr>
              <a:lnSpc>
                <a:spcPts val="2620"/>
              </a:lnSpc>
            </a:pPr>
          </a:p>
          <a:p>
            <a:pPr>
              <a:lnSpc>
                <a:spcPts val="2620"/>
              </a:lnSpc>
            </a:pPr>
            <a:r>
              <a:rPr lang="en-US" sz="2426">
                <a:solidFill>
                  <a:srgbClr val="1C4521"/>
                </a:solidFill>
                <a:latin typeface="Sunborn"/>
              </a:rPr>
              <a:t>s pomocou participatívneho rozpočtu</a:t>
            </a:r>
          </a:p>
          <a:p>
            <a:pPr>
              <a:lnSpc>
                <a:spcPts val="2620"/>
              </a:lnSpc>
            </a:pPr>
          </a:p>
          <a:p>
            <a:pPr>
              <a:lnSpc>
                <a:spcPts val="2620"/>
              </a:lnSpc>
            </a:pPr>
            <a:r>
              <a:rPr lang="en-US" sz="2426">
                <a:solidFill>
                  <a:srgbClr val="1C4521"/>
                </a:solidFill>
                <a:latin typeface="Sunborn"/>
              </a:rPr>
              <a:t>a s dobrovoľnou pomocou ľudí</a:t>
            </a:r>
          </a:p>
          <a:p>
            <a:pPr>
              <a:lnSpc>
                <a:spcPts val="2620"/>
              </a:lnSpc>
            </a:pPr>
          </a:p>
          <a:p>
            <a:pPr>
              <a:lnSpc>
                <a:spcPts val="26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073498" y="206051"/>
            <a:ext cx="7042088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F6930"/>
                </a:solidFill>
                <a:latin typeface="Sunborn"/>
              </a:rPr>
              <a:t>5 AKO PROJEKT 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EF6930"/>
                </a:solidFill>
                <a:latin typeface="Sunborn"/>
              </a:rPr>
              <a:t>HIP-HOPOVÉ LETO USKUTOČNIŤ?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73498" y="5293602"/>
            <a:ext cx="8119773" cy="466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EF6930"/>
                </a:solidFill>
                <a:latin typeface="Now"/>
              </a:rPr>
              <a:t>Prajeme si vytvoriť podmienky na realizáciu projektu a zabezpečenia kultúrno-vzdelávacích workshopov, materiálov, vonkajších a vnútorných priestorov. Túto pomoc berieme pre všetkých, pre rozvoj v týchto oblastiach, keďže ich tu je nedostatok. Vnímame to ako dobrú činnosť, ktorú chceme dostať, čo najviac k ľuďom , ktorí sú ale aj nie sú začiatočníci, často krát aj umelci, ktorí robia umenie sami a nevedia o sebe a je pre nich až terapeutické napríklad kresliť, spievať, tvoriť alebo tancovať. Vidíme v našom hh lete pomoc priblížiť sa k hudbe a tvoreniu, zo znalostí ale vieme,že je to úžasne aj pre duševnú pomoc, či cestu k priateľstvám.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DAFhYR29Rho</dc:identifier>
  <dcterms:modified xsi:type="dcterms:W3CDTF">2011-08-01T06:04:30Z</dcterms:modified>
  <cp:revision>1</cp:revision>
  <dc:title>hip-hop summer weekend</dc:title>
</cp:coreProperties>
</file>